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6" r:id="rId2"/>
    <p:sldId id="278" r:id="rId3"/>
    <p:sldId id="292" r:id="rId4"/>
    <p:sldId id="293" r:id="rId5"/>
    <p:sldId id="294" r:id="rId6"/>
    <p:sldId id="295" r:id="rId7"/>
    <p:sldId id="296" r:id="rId8"/>
    <p:sldId id="297" r:id="rId9"/>
    <p:sldId id="298" r:id="rId10"/>
    <p:sldId id="304" r:id="rId11"/>
    <p:sldId id="299" r:id="rId12"/>
    <p:sldId id="300" r:id="rId13"/>
    <p:sldId id="301" r:id="rId14"/>
    <p:sldId id="302" r:id="rId15"/>
    <p:sldId id="305" r:id="rId16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3577"/>
    <a:srgbClr val="BFBFBF"/>
    <a:srgbClr val="7073B6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65" autoAdjust="0"/>
    <p:restoredTop sz="55128" autoAdjust="0"/>
  </p:normalViewPr>
  <p:slideViewPr>
    <p:cSldViewPr>
      <p:cViewPr varScale="1">
        <p:scale>
          <a:sx n="63" d="100"/>
          <a:sy n="63" d="100"/>
        </p:scale>
        <p:origin x="2184" y="7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FB83DA-9303-4B01-AA95-209C16B191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50452D-2199-4AF6-8214-D369A2C64F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737E98-4575-446A-B5F2-2F8E1F65BF29}" type="datetimeFigureOut">
              <a:rPr lang="en-IN" smtClean="0"/>
              <a:t>26-07-2020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4E62C8-8D27-4CC9-B409-FB414C9939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62C92B-842F-4B0C-AE8C-446B984709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99AEF9-9561-4B87-9674-F9A0F333DC5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221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7/26/2020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782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784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9002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8480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681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itle 1"/>
          <p:cNvSpPr>
            <a:spLocks noGrp="1"/>
          </p:cNvSpPr>
          <p:nvPr>
            <p:ph type="ctrTitle"/>
          </p:nvPr>
        </p:nvSpPr>
        <p:spPr>
          <a:xfrm>
            <a:off x="640719" y="3866657"/>
            <a:ext cx="5452902" cy="610820"/>
          </a:xfrm>
        </p:spPr>
        <p:txBody>
          <a:bodyPr anchor="b"/>
          <a:lstStyle>
            <a:lvl1pPr algn="l">
              <a:lnSpc>
                <a:spcPct val="80000"/>
              </a:lnSpc>
              <a:defRPr lang="en-US" sz="4000" b="1" kern="1200" baseline="0" smtClean="0">
                <a:solidFill>
                  <a:schemeClr val="accent5"/>
                </a:solidFill>
                <a:latin typeface="Corbel" panose="020B0503020204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4" name="Subtitle 2"/>
          <p:cNvSpPr>
            <a:spLocks noGrp="1"/>
          </p:cNvSpPr>
          <p:nvPr>
            <p:ph type="subTitle" idx="1"/>
          </p:nvPr>
        </p:nvSpPr>
        <p:spPr>
          <a:xfrm>
            <a:off x="640720" y="4490320"/>
            <a:ext cx="5452902" cy="764440"/>
          </a:xfrm>
        </p:spPr>
        <p:txBody>
          <a:bodyPr>
            <a:normAutofit/>
          </a:bodyPr>
          <a:lstStyle>
            <a:lvl1pPr marL="0" indent="0" algn="l">
              <a:buNone/>
              <a:defRPr lang="en-US" sz="2000" kern="1200" baseline="0" smtClean="0">
                <a:solidFill>
                  <a:schemeClr val="accent5"/>
                </a:solidFill>
                <a:latin typeface="Corbel" panose="020B0503020204020204" pitchFamily="34" charset="0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6" name="Slide Number Placeholder 10">
            <a:extLst>
              <a:ext uri="{FF2B5EF4-FFF2-40B4-BE49-F238E27FC236}">
                <a16:creationId xmlns:a16="http://schemas.microsoft.com/office/drawing/2014/main" id="{8094C348-9D4E-4E3B-BB96-8F27085CCB0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</p:spPr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CA62D39-F035-42A1-943B-1DF2312B650F}"/>
              </a:ext>
            </a:extLst>
          </p:cNvPr>
          <p:cNvSpPr txBox="1"/>
          <p:nvPr userDrawn="1"/>
        </p:nvSpPr>
        <p:spPr>
          <a:xfrm>
            <a:off x="5518348" y="6354247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413577"/>
                </a:solidFill>
              </a:rPr>
              <a:t>Confidential</a:t>
            </a:r>
          </a:p>
        </p:txBody>
      </p:sp>
      <p:sp>
        <p:nvSpPr>
          <p:cNvPr id="68" name="Freeform 5">
            <a:extLst>
              <a:ext uri="{FF2B5EF4-FFF2-40B4-BE49-F238E27FC236}">
                <a16:creationId xmlns:a16="http://schemas.microsoft.com/office/drawing/2014/main" id="{83BE0680-A813-45DD-821E-3408881EB56F}"/>
              </a:ext>
            </a:extLst>
          </p:cNvPr>
          <p:cNvSpPr>
            <a:spLocks/>
          </p:cNvSpPr>
          <p:nvPr userDrawn="1"/>
        </p:nvSpPr>
        <p:spPr bwMode="auto">
          <a:xfrm>
            <a:off x="6093622" y="4453359"/>
            <a:ext cx="6095203" cy="1605327"/>
          </a:xfrm>
          <a:custGeom>
            <a:avLst/>
            <a:gdLst>
              <a:gd name="T0" fmla="*/ 3855 w 3855"/>
              <a:gd name="T1" fmla="*/ 0 h 1060"/>
              <a:gd name="T2" fmla="*/ 0 w 3855"/>
              <a:gd name="T3" fmla="*/ 710 h 1060"/>
              <a:gd name="T4" fmla="*/ 0 w 3855"/>
              <a:gd name="T5" fmla="*/ 1060 h 1060"/>
              <a:gd name="T6" fmla="*/ 3855 w 3855"/>
              <a:gd name="T7" fmla="*/ 350 h 1060"/>
              <a:gd name="T8" fmla="*/ 3855 w 3855"/>
              <a:gd name="T9" fmla="*/ 0 h 10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5" h="1060">
                <a:moveTo>
                  <a:pt x="3855" y="0"/>
                </a:moveTo>
                <a:lnTo>
                  <a:pt x="0" y="710"/>
                </a:lnTo>
                <a:lnTo>
                  <a:pt x="0" y="1060"/>
                </a:lnTo>
                <a:lnTo>
                  <a:pt x="3855" y="350"/>
                </a:lnTo>
                <a:lnTo>
                  <a:pt x="3855" y="0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9" name="Freeform 9">
            <a:extLst>
              <a:ext uri="{FF2B5EF4-FFF2-40B4-BE49-F238E27FC236}">
                <a16:creationId xmlns:a16="http://schemas.microsoft.com/office/drawing/2014/main" id="{63890438-91FA-449E-B48C-6A3E71D8555C}"/>
              </a:ext>
            </a:extLst>
          </p:cNvPr>
          <p:cNvSpPr>
            <a:spLocks/>
          </p:cNvSpPr>
          <p:nvPr userDrawn="1"/>
        </p:nvSpPr>
        <p:spPr bwMode="auto">
          <a:xfrm>
            <a:off x="6093622" y="0"/>
            <a:ext cx="6095203" cy="1605327"/>
          </a:xfrm>
          <a:custGeom>
            <a:avLst/>
            <a:gdLst>
              <a:gd name="T0" fmla="*/ 3855 w 3855"/>
              <a:gd name="T1" fmla="*/ 0 h 1060"/>
              <a:gd name="T2" fmla="*/ 0 w 3855"/>
              <a:gd name="T3" fmla="*/ 710 h 1060"/>
              <a:gd name="T4" fmla="*/ 0 w 3855"/>
              <a:gd name="T5" fmla="*/ 1060 h 1060"/>
              <a:gd name="T6" fmla="*/ 3855 w 3855"/>
              <a:gd name="T7" fmla="*/ 350 h 1060"/>
              <a:gd name="T8" fmla="*/ 3855 w 3855"/>
              <a:gd name="T9" fmla="*/ 0 h 10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5" h="1060">
                <a:moveTo>
                  <a:pt x="3855" y="0"/>
                </a:moveTo>
                <a:lnTo>
                  <a:pt x="0" y="710"/>
                </a:lnTo>
                <a:lnTo>
                  <a:pt x="0" y="1060"/>
                </a:lnTo>
                <a:lnTo>
                  <a:pt x="3855" y="350"/>
                </a:lnTo>
                <a:lnTo>
                  <a:pt x="38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1FF1966D-101E-4E7F-AC10-509C690B7B67}"/>
              </a:ext>
            </a:extLst>
          </p:cNvPr>
          <p:cNvSpPr>
            <a:spLocks/>
          </p:cNvSpPr>
          <p:nvPr userDrawn="1"/>
        </p:nvSpPr>
        <p:spPr bwMode="auto">
          <a:xfrm>
            <a:off x="0" y="1799652"/>
            <a:ext cx="5987687" cy="1273661"/>
          </a:xfrm>
          <a:custGeom>
            <a:avLst/>
            <a:gdLst>
              <a:gd name="T0" fmla="*/ 0 w 3787"/>
              <a:gd name="T1" fmla="*/ 695 h 841"/>
              <a:gd name="T2" fmla="*/ 0 w 3787"/>
              <a:gd name="T3" fmla="*/ 841 h 841"/>
              <a:gd name="T4" fmla="*/ 3787 w 3787"/>
              <a:gd name="T5" fmla="*/ 146 h 841"/>
              <a:gd name="T6" fmla="*/ 3787 w 3787"/>
              <a:gd name="T7" fmla="*/ 0 h 841"/>
              <a:gd name="T8" fmla="*/ 0 w 3787"/>
              <a:gd name="T9" fmla="*/ 695 h 8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87" h="841">
                <a:moveTo>
                  <a:pt x="0" y="695"/>
                </a:moveTo>
                <a:lnTo>
                  <a:pt x="0" y="841"/>
                </a:lnTo>
                <a:lnTo>
                  <a:pt x="3787" y="146"/>
                </a:lnTo>
                <a:lnTo>
                  <a:pt x="3787" y="0"/>
                </a:lnTo>
                <a:lnTo>
                  <a:pt x="0" y="695"/>
                </a:ln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1" name="Freeform 7">
            <a:extLst>
              <a:ext uri="{FF2B5EF4-FFF2-40B4-BE49-F238E27FC236}">
                <a16:creationId xmlns:a16="http://schemas.microsoft.com/office/drawing/2014/main" id="{96E1F3A6-69F0-4E25-A22F-A94F2E522996}"/>
              </a:ext>
            </a:extLst>
          </p:cNvPr>
          <p:cNvSpPr>
            <a:spLocks/>
          </p:cNvSpPr>
          <p:nvPr userDrawn="1"/>
        </p:nvSpPr>
        <p:spPr bwMode="auto">
          <a:xfrm>
            <a:off x="0" y="4754539"/>
            <a:ext cx="7970407" cy="2130845"/>
          </a:xfrm>
          <a:custGeom>
            <a:avLst/>
            <a:gdLst>
              <a:gd name="T0" fmla="*/ 0 w 5041"/>
              <a:gd name="T1" fmla="*/ 927 h 1407"/>
              <a:gd name="T2" fmla="*/ 0 w 5041"/>
              <a:gd name="T3" fmla="*/ 1407 h 1407"/>
              <a:gd name="T4" fmla="*/ 5041 w 5041"/>
              <a:gd name="T5" fmla="*/ 477 h 1407"/>
              <a:gd name="T6" fmla="*/ 5041 w 5041"/>
              <a:gd name="T7" fmla="*/ 0 h 1407"/>
              <a:gd name="T8" fmla="*/ 0 w 5041"/>
              <a:gd name="T9" fmla="*/ 927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41" h="1407">
                <a:moveTo>
                  <a:pt x="0" y="927"/>
                </a:moveTo>
                <a:lnTo>
                  <a:pt x="0" y="1407"/>
                </a:lnTo>
                <a:lnTo>
                  <a:pt x="5041" y="477"/>
                </a:lnTo>
                <a:lnTo>
                  <a:pt x="5041" y="0"/>
                </a:lnTo>
                <a:lnTo>
                  <a:pt x="0" y="9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8A0456D-C4E5-4B4B-B254-1DFB57408E0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43" y="233914"/>
            <a:ext cx="3697538" cy="125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46EBC72-8EA4-41C6-B08D-D567FE6B5B06}"/>
              </a:ext>
            </a:extLst>
          </p:cNvPr>
          <p:cNvSpPr/>
          <p:nvPr userDrawn="1"/>
        </p:nvSpPr>
        <p:spPr>
          <a:xfrm>
            <a:off x="1" y="131763"/>
            <a:ext cx="2019811" cy="1365431"/>
          </a:xfrm>
          <a:custGeom>
            <a:avLst/>
            <a:gdLst>
              <a:gd name="connsiteX0" fmla="*/ 2019811 w 2019811"/>
              <a:gd name="connsiteY0" fmla="*/ 0 h 1365431"/>
              <a:gd name="connsiteX1" fmla="*/ 2019811 w 2019811"/>
              <a:gd name="connsiteY1" fmla="*/ 914400 h 1365431"/>
              <a:gd name="connsiteX2" fmla="*/ 0 w 2019811"/>
              <a:gd name="connsiteY2" fmla="*/ 1365431 h 1365431"/>
              <a:gd name="connsiteX3" fmla="*/ 0 w 2019811"/>
              <a:gd name="connsiteY3" fmla="*/ 449479 h 1365431"/>
              <a:gd name="connsiteX4" fmla="*/ 2019811 w 2019811"/>
              <a:gd name="connsiteY4" fmla="*/ 0 h 1365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9811" h="1365431">
                <a:moveTo>
                  <a:pt x="2019811" y="0"/>
                </a:moveTo>
                <a:lnTo>
                  <a:pt x="2019811" y="914400"/>
                </a:lnTo>
                <a:lnTo>
                  <a:pt x="0" y="1365431"/>
                </a:lnTo>
                <a:lnTo>
                  <a:pt x="0" y="449479"/>
                </a:lnTo>
                <a:lnTo>
                  <a:pt x="20198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C55826EF-F430-4D21-95FC-404FE2563C90}"/>
              </a:ext>
            </a:extLst>
          </p:cNvPr>
          <p:cNvSpPr>
            <a:spLocks/>
          </p:cNvSpPr>
          <p:nvPr userDrawn="1"/>
        </p:nvSpPr>
        <p:spPr bwMode="auto">
          <a:xfrm>
            <a:off x="9551941" y="5670708"/>
            <a:ext cx="2633967" cy="868205"/>
          </a:xfrm>
          <a:custGeom>
            <a:avLst/>
            <a:gdLst>
              <a:gd name="T0" fmla="*/ 3857 w 3857"/>
              <a:gd name="T1" fmla="*/ 0 h 1266"/>
              <a:gd name="T2" fmla="*/ 0 w 3857"/>
              <a:gd name="T3" fmla="*/ 878 h 1266"/>
              <a:gd name="T4" fmla="*/ 0 w 3857"/>
              <a:gd name="T5" fmla="*/ 1266 h 1266"/>
              <a:gd name="T6" fmla="*/ 3857 w 3857"/>
              <a:gd name="T7" fmla="*/ 386 h 1266"/>
              <a:gd name="T8" fmla="*/ 3857 w 3857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7" h="1266">
                <a:moveTo>
                  <a:pt x="3857" y="0"/>
                </a:moveTo>
                <a:lnTo>
                  <a:pt x="0" y="878"/>
                </a:lnTo>
                <a:lnTo>
                  <a:pt x="0" y="1266"/>
                </a:lnTo>
                <a:lnTo>
                  <a:pt x="3857" y="386"/>
                </a:lnTo>
                <a:lnTo>
                  <a:pt x="385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Freeform 7">
            <a:extLst>
              <a:ext uri="{FF2B5EF4-FFF2-40B4-BE49-F238E27FC236}">
                <a16:creationId xmlns:a16="http://schemas.microsoft.com/office/drawing/2014/main" id="{535E51DC-1340-4747-AF4A-B03431143D9E}"/>
              </a:ext>
            </a:extLst>
          </p:cNvPr>
          <p:cNvSpPr>
            <a:spLocks/>
          </p:cNvSpPr>
          <p:nvPr userDrawn="1"/>
        </p:nvSpPr>
        <p:spPr bwMode="auto">
          <a:xfrm>
            <a:off x="8765344" y="5242769"/>
            <a:ext cx="3420564" cy="1168580"/>
          </a:xfrm>
          <a:custGeom>
            <a:avLst/>
            <a:gdLst>
              <a:gd name="T0" fmla="*/ 5004 w 5004"/>
              <a:gd name="T1" fmla="*/ 0 h 1704"/>
              <a:gd name="T2" fmla="*/ 0 w 5004"/>
              <a:gd name="T3" fmla="*/ 1127 h 1704"/>
              <a:gd name="T4" fmla="*/ 0 w 5004"/>
              <a:gd name="T5" fmla="*/ 1704 h 1704"/>
              <a:gd name="T6" fmla="*/ 5004 w 5004"/>
              <a:gd name="T7" fmla="*/ 579 h 1704"/>
              <a:gd name="T8" fmla="*/ 5004 w 5004"/>
              <a:gd name="T9" fmla="*/ 0 h 1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4" h="1704">
                <a:moveTo>
                  <a:pt x="5004" y="0"/>
                </a:moveTo>
                <a:lnTo>
                  <a:pt x="0" y="1127"/>
                </a:lnTo>
                <a:lnTo>
                  <a:pt x="0" y="1704"/>
                </a:lnTo>
                <a:lnTo>
                  <a:pt x="5004" y="579"/>
                </a:lnTo>
                <a:lnTo>
                  <a:pt x="500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BA7021D-4CFD-4EAE-B079-53C9A564A3FC}"/>
              </a:ext>
            </a:extLst>
          </p:cNvPr>
          <p:cNvSpPr/>
          <p:nvPr userDrawn="1"/>
        </p:nvSpPr>
        <p:spPr>
          <a:xfrm>
            <a:off x="2049974" y="2389"/>
            <a:ext cx="7775566" cy="1758148"/>
          </a:xfrm>
          <a:custGeom>
            <a:avLst/>
            <a:gdLst>
              <a:gd name="connsiteX0" fmla="*/ 6539149 w 7775566"/>
              <a:gd name="connsiteY0" fmla="*/ 0 h 1758148"/>
              <a:gd name="connsiteX1" fmla="*/ 7775566 w 7775566"/>
              <a:gd name="connsiteY1" fmla="*/ 0 h 1758148"/>
              <a:gd name="connsiteX2" fmla="*/ 0 w 7775566"/>
              <a:gd name="connsiteY2" fmla="*/ 1758148 h 1758148"/>
              <a:gd name="connsiteX3" fmla="*/ 0 w 7775566"/>
              <a:gd name="connsiteY3" fmla="*/ 1477194 h 1758148"/>
              <a:gd name="connsiteX4" fmla="*/ 6539149 w 7775566"/>
              <a:gd name="connsiteY4" fmla="*/ 0 h 1758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5566" h="1758148">
                <a:moveTo>
                  <a:pt x="6539149" y="0"/>
                </a:moveTo>
                <a:lnTo>
                  <a:pt x="7775566" y="0"/>
                </a:lnTo>
                <a:lnTo>
                  <a:pt x="0" y="1758148"/>
                </a:lnTo>
                <a:lnTo>
                  <a:pt x="0" y="1477194"/>
                </a:lnTo>
                <a:lnTo>
                  <a:pt x="6539149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7C6CC7E-0E1B-40B5-9337-15E647ADA89B}"/>
              </a:ext>
            </a:extLst>
          </p:cNvPr>
          <p:cNvSpPr/>
          <p:nvPr userDrawn="1"/>
        </p:nvSpPr>
        <p:spPr>
          <a:xfrm>
            <a:off x="1" y="1158824"/>
            <a:ext cx="2041161" cy="736288"/>
          </a:xfrm>
          <a:custGeom>
            <a:avLst/>
            <a:gdLst>
              <a:gd name="connsiteX0" fmla="*/ 2041161 w 2041161"/>
              <a:gd name="connsiteY0" fmla="*/ 0 h 736288"/>
              <a:gd name="connsiteX1" fmla="*/ 2041161 w 2041161"/>
              <a:gd name="connsiteY1" fmla="*/ 282575 h 736288"/>
              <a:gd name="connsiteX2" fmla="*/ 0 w 2041161"/>
              <a:gd name="connsiteY2" fmla="*/ 736288 h 736288"/>
              <a:gd name="connsiteX3" fmla="*/ 0 w 2041161"/>
              <a:gd name="connsiteY3" fmla="*/ 454234 h 736288"/>
              <a:gd name="connsiteX4" fmla="*/ 2041161 w 2041161"/>
              <a:gd name="connsiteY4" fmla="*/ 0 h 73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1161" h="736288">
                <a:moveTo>
                  <a:pt x="2041161" y="0"/>
                </a:moveTo>
                <a:lnTo>
                  <a:pt x="2041161" y="282575"/>
                </a:lnTo>
                <a:lnTo>
                  <a:pt x="0" y="736288"/>
                </a:lnTo>
                <a:lnTo>
                  <a:pt x="0" y="454234"/>
                </a:lnTo>
                <a:lnTo>
                  <a:pt x="204116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51B2CF1-05E9-4F09-A969-59AFE501BD0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" y="3477400"/>
            <a:ext cx="2892425" cy="2305050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000">
                <a:latin typeface="Open Sans" panose="020B0606030504020204"/>
              </a:defRPr>
            </a:lvl1pPr>
          </a:lstStyle>
          <a:p>
            <a:endParaRPr lang="en-IN"/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111C2DAF-4807-4BAF-9FFC-C19ECD3D721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06479" y="1156987"/>
            <a:ext cx="2892425" cy="2305050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000">
                <a:latin typeface="Open Sans" panose="020B0606030504020204"/>
              </a:defRPr>
            </a:lvl1pPr>
          </a:lstStyle>
          <a:p>
            <a:endParaRPr lang="en-IN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3EF2839-365D-4DF3-B0E3-04B8D12F60A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99440" y="1140190"/>
            <a:ext cx="4979785" cy="4652092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000">
                <a:latin typeface="Open Sans" panose="020B0606030504020204"/>
              </a:defRPr>
            </a:lvl1pPr>
          </a:lstStyle>
          <a:p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7E6256-E285-48EF-8788-529E44F8446B}"/>
              </a:ext>
            </a:extLst>
          </p:cNvPr>
          <p:cNvSpPr/>
          <p:nvPr userDrawn="1"/>
        </p:nvSpPr>
        <p:spPr>
          <a:xfrm>
            <a:off x="3608226" y="3454783"/>
            <a:ext cx="2893503" cy="2337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4C10BB4-D873-4822-8051-A03604867BCC}"/>
              </a:ext>
            </a:extLst>
          </p:cNvPr>
          <p:cNvSpPr/>
          <p:nvPr userDrawn="1"/>
        </p:nvSpPr>
        <p:spPr>
          <a:xfrm>
            <a:off x="608898" y="1157433"/>
            <a:ext cx="2897398" cy="2327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6" name="Picture 2" descr="Credit Union Data Analytics and Digital Transformation Community Logo">
            <a:extLst>
              <a:ext uri="{FF2B5EF4-FFF2-40B4-BE49-F238E27FC236}">
                <a16:creationId xmlns:a16="http://schemas.microsoft.com/office/drawing/2014/main" id="{232C92D0-3D5A-44E0-ABFD-47BEBF68B28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2" y="6436396"/>
            <a:ext cx="1111171" cy="33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BF99BD2A-FD14-44CC-92F7-D980E73A6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27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6B89E20-5ADE-4013-B87D-1A86596C693A}"/>
              </a:ext>
            </a:extLst>
          </p:cNvPr>
          <p:cNvSpPr/>
          <p:nvPr userDrawn="1"/>
        </p:nvSpPr>
        <p:spPr>
          <a:xfrm>
            <a:off x="1" y="131763"/>
            <a:ext cx="2019811" cy="1365431"/>
          </a:xfrm>
          <a:custGeom>
            <a:avLst/>
            <a:gdLst>
              <a:gd name="connsiteX0" fmla="*/ 2019811 w 2019811"/>
              <a:gd name="connsiteY0" fmla="*/ 0 h 1365431"/>
              <a:gd name="connsiteX1" fmla="*/ 2019811 w 2019811"/>
              <a:gd name="connsiteY1" fmla="*/ 914400 h 1365431"/>
              <a:gd name="connsiteX2" fmla="*/ 0 w 2019811"/>
              <a:gd name="connsiteY2" fmla="*/ 1365431 h 1365431"/>
              <a:gd name="connsiteX3" fmla="*/ 0 w 2019811"/>
              <a:gd name="connsiteY3" fmla="*/ 449479 h 1365431"/>
              <a:gd name="connsiteX4" fmla="*/ 2019811 w 2019811"/>
              <a:gd name="connsiteY4" fmla="*/ 0 h 1365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9811" h="1365431">
                <a:moveTo>
                  <a:pt x="2019811" y="0"/>
                </a:moveTo>
                <a:lnTo>
                  <a:pt x="2019811" y="914400"/>
                </a:lnTo>
                <a:lnTo>
                  <a:pt x="0" y="1365431"/>
                </a:lnTo>
                <a:lnTo>
                  <a:pt x="0" y="449479"/>
                </a:lnTo>
                <a:lnTo>
                  <a:pt x="20198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6E412271-4122-47EE-A323-B55D529064DD}"/>
              </a:ext>
            </a:extLst>
          </p:cNvPr>
          <p:cNvSpPr>
            <a:spLocks/>
          </p:cNvSpPr>
          <p:nvPr userDrawn="1"/>
        </p:nvSpPr>
        <p:spPr bwMode="auto">
          <a:xfrm>
            <a:off x="9551941" y="5670708"/>
            <a:ext cx="2633967" cy="868205"/>
          </a:xfrm>
          <a:custGeom>
            <a:avLst/>
            <a:gdLst>
              <a:gd name="T0" fmla="*/ 3857 w 3857"/>
              <a:gd name="T1" fmla="*/ 0 h 1266"/>
              <a:gd name="T2" fmla="*/ 0 w 3857"/>
              <a:gd name="T3" fmla="*/ 878 h 1266"/>
              <a:gd name="T4" fmla="*/ 0 w 3857"/>
              <a:gd name="T5" fmla="*/ 1266 h 1266"/>
              <a:gd name="T6" fmla="*/ 3857 w 3857"/>
              <a:gd name="T7" fmla="*/ 386 h 1266"/>
              <a:gd name="T8" fmla="*/ 3857 w 3857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7" h="1266">
                <a:moveTo>
                  <a:pt x="3857" y="0"/>
                </a:moveTo>
                <a:lnTo>
                  <a:pt x="0" y="878"/>
                </a:lnTo>
                <a:lnTo>
                  <a:pt x="0" y="1266"/>
                </a:lnTo>
                <a:lnTo>
                  <a:pt x="3857" y="386"/>
                </a:lnTo>
                <a:lnTo>
                  <a:pt x="385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1" name="Freeform 7">
            <a:extLst>
              <a:ext uri="{FF2B5EF4-FFF2-40B4-BE49-F238E27FC236}">
                <a16:creationId xmlns:a16="http://schemas.microsoft.com/office/drawing/2014/main" id="{E6D84CCD-EB00-4314-BD31-3197587FA702}"/>
              </a:ext>
            </a:extLst>
          </p:cNvPr>
          <p:cNvSpPr>
            <a:spLocks/>
          </p:cNvSpPr>
          <p:nvPr userDrawn="1"/>
        </p:nvSpPr>
        <p:spPr bwMode="auto">
          <a:xfrm>
            <a:off x="8765344" y="5242769"/>
            <a:ext cx="3420564" cy="1168580"/>
          </a:xfrm>
          <a:custGeom>
            <a:avLst/>
            <a:gdLst>
              <a:gd name="T0" fmla="*/ 5004 w 5004"/>
              <a:gd name="T1" fmla="*/ 0 h 1704"/>
              <a:gd name="T2" fmla="*/ 0 w 5004"/>
              <a:gd name="T3" fmla="*/ 1127 h 1704"/>
              <a:gd name="T4" fmla="*/ 0 w 5004"/>
              <a:gd name="T5" fmla="*/ 1704 h 1704"/>
              <a:gd name="T6" fmla="*/ 5004 w 5004"/>
              <a:gd name="T7" fmla="*/ 579 h 1704"/>
              <a:gd name="T8" fmla="*/ 5004 w 5004"/>
              <a:gd name="T9" fmla="*/ 0 h 1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4" h="1704">
                <a:moveTo>
                  <a:pt x="5004" y="0"/>
                </a:moveTo>
                <a:lnTo>
                  <a:pt x="0" y="1127"/>
                </a:lnTo>
                <a:lnTo>
                  <a:pt x="0" y="1704"/>
                </a:lnTo>
                <a:lnTo>
                  <a:pt x="5004" y="579"/>
                </a:lnTo>
                <a:lnTo>
                  <a:pt x="500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17D292B-F480-4158-AC5B-660C8BC05E37}"/>
              </a:ext>
            </a:extLst>
          </p:cNvPr>
          <p:cNvSpPr/>
          <p:nvPr userDrawn="1"/>
        </p:nvSpPr>
        <p:spPr>
          <a:xfrm>
            <a:off x="2049974" y="2389"/>
            <a:ext cx="7775566" cy="1758148"/>
          </a:xfrm>
          <a:custGeom>
            <a:avLst/>
            <a:gdLst>
              <a:gd name="connsiteX0" fmla="*/ 6539149 w 7775566"/>
              <a:gd name="connsiteY0" fmla="*/ 0 h 1758148"/>
              <a:gd name="connsiteX1" fmla="*/ 7775566 w 7775566"/>
              <a:gd name="connsiteY1" fmla="*/ 0 h 1758148"/>
              <a:gd name="connsiteX2" fmla="*/ 0 w 7775566"/>
              <a:gd name="connsiteY2" fmla="*/ 1758148 h 1758148"/>
              <a:gd name="connsiteX3" fmla="*/ 0 w 7775566"/>
              <a:gd name="connsiteY3" fmla="*/ 1477194 h 1758148"/>
              <a:gd name="connsiteX4" fmla="*/ 6539149 w 7775566"/>
              <a:gd name="connsiteY4" fmla="*/ 0 h 1758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5566" h="1758148">
                <a:moveTo>
                  <a:pt x="6539149" y="0"/>
                </a:moveTo>
                <a:lnTo>
                  <a:pt x="7775566" y="0"/>
                </a:lnTo>
                <a:lnTo>
                  <a:pt x="0" y="1758148"/>
                </a:lnTo>
                <a:lnTo>
                  <a:pt x="0" y="1477194"/>
                </a:lnTo>
                <a:lnTo>
                  <a:pt x="6539149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36745E5-B852-4C5A-91C3-EA503B51FD9A}"/>
              </a:ext>
            </a:extLst>
          </p:cNvPr>
          <p:cNvSpPr/>
          <p:nvPr userDrawn="1"/>
        </p:nvSpPr>
        <p:spPr>
          <a:xfrm>
            <a:off x="1" y="1158824"/>
            <a:ext cx="2041161" cy="736288"/>
          </a:xfrm>
          <a:custGeom>
            <a:avLst/>
            <a:gdLst>
              <a:gd name="connsiteX0" fmla="*/ 2041161 w 2041161"/>
              <a:gd name="connsiteY0" fmla="*/ 0 h 736288"/>
              <a:gd name="connsiteX1" fmla="*/ 2041161 w 2041161"/>
              <a:gd name="connsiteY1" fmla="*/ 282575 h 736288"/>
              <a:gd name="connsiteX2" fmla="*/ 0 w 2041161"/>
              <a:gd name="connsiteY2" fmla="*/ 736288 h 736288"/>
              <a:gd name="connsiteX3" fmla="*/ 0 w 2041161"/>
              <a:gd name="connsiteY3" fmla="*/ 454234 h 736288"/>
              <a:gd name="connsiteX4" fmla="*/ 2041161 w 2041161"/>
              <a:gd name="connsiteY4" fmla="*/ 0 h 73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1161" h="736288">
                <a:moveTo>
                  <a:pt x="2041161" y="0"/>
                </a:moveTo>
                <a:lnTo>
                  <a:pt x="2041161" y="282575"/>
                </a:lnTo>
                <a:lnTo>
                  <a:pt x="0" y="736288"/>
                </a:lnTo>
                <a:lnTo>
                  <a:pt x="0" y="454234"/>
                </a:lnTo>
                <a:lnTo>
                  <a:pt x="204116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A51C809F-CBD9-4757-816B-ECF4E6E528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88625" y="1533085"/>
            <a:ext cx="1610598" cy="1610598"/>
          </a:xfrm>
          <a:prstGeom prst="ellips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IN" dirty="0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85B0362E-DAE5-441E-B2CA-D486EC9FDD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38428" y="1533085"/>
            <a:ext cx="1610598" cy="1610598"/>
          </a:xfrm>
          <a:prstGeom prst="ellips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IN"/>
          </a:p>
        </p:txBody>
      </p:sp>
      <p:sp>
        <p:nvSpPr>
          <p:cNvPr id="13" name="Text Placeholder 27">
            <a:extLst>
              <a:ext uri="{FF2B5EF4-FFF2-40B4-BE49-F238E27FC236}">
                <a16:creationId xmlns:a16="http://schemas.microsoft.com/office/drawing/2014/main" id="{4D2696D1-9253-4E02-BDC4-B10C79B24F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94326" y="1576160"/>
            <a:ext cx="2897024" cy="40608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1" i="1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IN" dirty="0"/>
          </a:p>
        </p:txBody>
      </p:sp>
      <p:sp>
        <p:nvSpPr>
          <p:cNvPr id="14" name="Text Placeholder 27">
            <a:extLst>
              <a:ext uri="{FF2B5EF4-FFF2-40B4-BE49-F238E27FC236}">
                <a16:creationId xmlns:a16="http://schemas.microsoft.com/office/drawing/2014/main" id="{9F0EA49A-6DA2-422D-A9C8-E7FEEBF5E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94326" y="2116813"/>
            <a:ext cx="2897024" cy="101194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400">
                <a:solidFill>
                  <a:schemeClr val="accent5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5" name="Text Placeholder 27">
            <a:extLst>
              <a:ext uri="{FF2B5EF4-FFF2-40B4-BE49-F238E27FC236}">
                <a16:creationId xmlns:a16="http://schemas.microsoft.com/office/drawing/2014/main" id="{E3FF732D-636F-4D65-8EBE-EA341A6A44F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134080" y="1576160"/>
            <a:ext cx="2897024" cy="40608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1" i="1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IN" dirty="0"/>
          </a:p>
        </p:txBody>
      </p:sp>
      <p:sp>
        <p:nvSpPr>
          <p:cNvPr id="16" name="Text Placeholder 27">
            <a:extLst>
              <a:ext uri="{FF2B5EF4-FFF2-40B4-BE49-F238E27FC236}">
                <a16:creationId xmlns:a16="http://schemas.microsoft.com/office/drawing/2014/main" id="{D1B7857A-61B4-4DD1-8D81-D25AD49DADD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34080" y="2116813"/>
            <a:ext cx="2897024" cy="101194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40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68006C61-6AAF-4C12-B755-638EE9287F5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088625" y="3906634"/>
            <a:ext cx="1610598" cy="1610598"/>
          </a:xfrm>
          <a:prstGeom prst="ellips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IN" dirty="0"/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0DD510F8-D6FC-4C87-8E40-4FE955E2D4C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238428" y="3906634"/>
            <a:ext cx="1610598" cy="1610598"/>
          </a:xfrm>
          <a:prstGeom prst="ellipse">
            <a:avLst/>
          </a:prstGeom>
          <a:ln w="76200">
            <a:solidFill>
              <a:schemeClr val="bg1">
                <a:lumMod val="85000"/>
              </a:schemeClr>
            </a:solidFill>
          </a:ln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IN"/>
          </a:p>
        </p:txBody>
      </p:sp>
      <p:sp>
        <p:nvSpPr>
          <p:cNvPr id="25" name="Text Placeholder 27">
            <a:extLst>
              <a:ext uri="{FF2B5EF4-FFF2-40B4-BE49-F238E27FC236}">
                <a16:creationId xmlns:a16="http://schemas.microsoft.com/office/drawing/2014/main" id="{0E2E2E21-5488-400C-85AE-9BAB4F38E64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94326" y="3949709"/>
            <a:ext cx="2897024" cy="40608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1" i="1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IN" dirty="0"/>
          </a:p>
        </p:txBody>
      </p:sp>
      <p:sp>
        <p:nvSpPr>
          <p:cNvPr id="26" name="Text Placeholder 27">
            <a:extLst>
              <a:ext uri="{FF2B5EF4-FFF2-40B4-BE49-F238E27FC236}">
                <a16:creationId xmlns:a16="http://schemas.microsoft.com/office/drawing/2014/main" id="{C2BF5C44-88EB-4818-B227-85EC3BD56B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994326" y="4490362"/>
            <a:ext cx="2897024" cy="101194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40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34731387-378F-4B53-9570-2CE6CDBE9E2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34080" y="3949709"/>
            <a:ext cx="2897024" cy="40608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000" b="1" i="1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Name</a:t>
            </a:r>
            <a:endParaRPr lang="en-IN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F46BC82F-EC3F-480E-9FCC-58554864D9D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34080" y="4490362"/>
            <a:ext cx="2897024" cy="101194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40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IN" dirty="0"/>
          </a:p>
        </p:txBody>
      </p:sp>
      <p:pic>
        <p:nvPicPr>
          <p:cNvPr id="34" name="Picture 2" descr="Credit Union Data Analytics and Digital Transformation Community Logo">
            <a:extLst>
              <a:ext uri="{FF2B5EF4-FFF2-40B4-BE49-F238E27FC236}">
                <a16:creationId xmlns:a16="http://schemas.microsoft.com/office/drawing/2014/main" id="{0B79406F-F122-41B9-A812-B2B0DE207C4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2" y="6436396"/>
            <a:ext cx="1111171" cy="33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BF99BD2A-FD14-44CC-92F7-D980E73A6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057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F5E545-3BC5-4AAE-B24A-44CC939DF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A6A22914-3B5C-4D01-AE21-C979BA02E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99AFE5C2-2CC9-437A-8DDC-BFA273D33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7">
            <a:extLst>
              <a:ext uri="{FF2B5EF4-FFF2-40B4-BE49-F238E27FC236}">
                <a16:creationId xmlns:a16="http://schemas.microsoft.com/office/drawing/2014/main" id="{372DAE12-93B3-440B-9CD2-B3D720841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1846" y="9479"/>
            <a:ext cx="12212516" cy="6635159"/>
          </a:xfrm>
          <a:custGeom>
            <a:avLst/>
            <a:gdLst>
              <a:gd name="connsiteX0" fmla="*/ 0 w 12188825"/>
              <a:gd name="connsiteY0" fmla="*/ 0 h 6480175"/>
              <a:gd name="connsiteX1" fmla="*/ 12188825 w 12188825"/>
              <a:gd name="connsiteY1" fmla="*/ 0 h 6480175"/>
              <a:gd name="connsiteX2" fmla="*/ 12188825 w 12188825"/>
              <a:gd name="connsiteY2" fmla="*/ 6480175 h 6480175"/>
              <a:gd name="connsiteX3" fmla="*/ 0 w 12188825"/>
              <a:gd name="connsiteY3" fmla="*/ 6480175 h 6480175"/>
              <a:gd name="connsiteX4" fmla="*/ 0 w 12188825"/>
              <a:gd name="connsiteY4" fmla="*/ 0 h 6480175"/>
              <a:gd name="connsiteX0" fmla="*/ 0 w 12188825"/>
              <a:gd name="connsiteY0" fmla="*/ 0 h 6480175"/>
              <a:gd name="connsiteX1" fmla="*/ 12188825 w 12188825"/>
              <a:gd name="connsiteY1" fmla="*/ 0 h 6480175"/>
              <a:gd name="connsiteX2" fmla="*/ 12188825 w 12188825"/>
              <a:gd name="connsiteY2" fmla="*/ 6480175 h 6480175"/>
              <a:gd name="connsiteX3" fmla="*/ 0 w 12188825"/>
              <a:gd name="connsiteY3" fmla="*/ 6480175 h 6480175"/>
              <a:gd name="connsiteX4" fmla="*/ 0 w 12188825"/>
              <a:gd name="connsiteY4" fmla="*/ 2165985 h 6480175"/>
              <a:gd name="connsiteX5" fmla="*/ 0 w 12188825"/>
              <a:gd name="connsiteY5" fmla="*/ 0 h 6480175"/>
              <a:gd name="connsiteX0" fmla="*/ 0 w 12188825"/>
              <a:gd name="connsiteY0" fmla="*/ 2165985 h 6480175"/>
              <a:gd name="connsiteX1" fmla="*/ 12188825 w 12188825"/>
              <a:gd name="connsiteY1" fmla="*/ 0 h 6480175"/>
              <a:gd name="connsiteX2" fmla="*/ 12188825 w 12188825"/>
              <a:gd name="connsiteY2" fmla="*/ 6480175 h 6480175"/>
              <a:gd name="connsiteX3" fmla="*/ 0 w 12188825"/>
              <a:gd name="connsiteY3" fmla="*/ 6480175 h 6480175"/>
              <a:gd name="connsiteX4" fmla="*/ 0 w 12188825"/>
              <a:gd name="connsiteY4" fmla="*/ 2165985 h 6480175"/>
              <a:gd name="connsiteX0" fmla="*/ 0 w 12188825"/>
              <a:gd name="connsiteY0" fmla="*/ 2165985 h 6480175"/>
              <a:gd name="connsiteX1" fmla="*/ 12188825 w 12188825"/>
              <a:gd name="connsiteY1" fmla="*/ 0 h 6480175"/>
              <a:gd name="connsiteX2" fmla="*/ 12181840 w 12188825"/>
              <a:gd name="connsiteY2" fmla="*/ 4106356 h 6480175"/>
              <a:gd name="connsiteX3" fmla="*/ 12188825 w 12188825"/>
              <a:gd name="connsiteY3" fmla="*/ 6480175 h 6480175"/>
              <a:gd name="connsiteX4" fmla="*/ 0 w 12188825"/>
              <a:gd name="connsiteY4" fmla="*/ 6480175 h 6480175"/>
              <a:gd name="connsiteX5" fmla="*/ 0 w 12188825"/>
              <a:gd name="connsiteY5" fmla="*/ 2165985 h 6480175"/>
              <a:gd name="connsiteX0" fmla="*/ 0 w 12188825"/>
              <a:gd name="connsiteY0" fmla="*/ 2165985 h 6522156"/>
              <a:gd name="connsiteX1" fmla="*/ 12188825 w 12188825"/>
              <a:gd name="connsiteY1" fmla="*/ 0 h 6522156"/>
              <a:gd name="connsiteX2" fmla="*/ 12181840 w 12188825"/>
              <a:gd name="connsiteY2" fmla="*/ 4106356 h 6522156"/>
              <a:gd name="connsiteX3" fmla="*/ 0 w 12188825"/>
              <a:gd name="connsiteY3" fmla="*/ 6480175 h 6522156"/>
              <a:gd name="connsiteX4" fmla="*/ 0 w 12188825"/>
              <a:gd name="connsiteY4" fmla="*/ 2165985 h 6522156"/>
              <a:gd name="connsiteX0" fmla="*/ 0 w 12188825"/>
              <a:gd name="connsiteY0" fmla="*/ 2165985 h 6480175"/>
              <a:gd name="connsiteX1" fmla="*/ 12188825 w 12188825"/>
              <a:gd name="connsiteY1" fmla="*/ 0 h 6480175"/>
              <a:gd name="connsiteX2" fmla="*/ 12181840 w 12188825"/>
              <a:gd name="connsiteY2" fmla="*/ 4106356 h 6480175"/>
              <a:gd name="connsiteX3" fmla="*/ 0 w 12188825"/>
              <a:gd name="connsiteY3" fmla="*/ 6480175 h 6480175"/>
              <a:gd name="connsiteX4" fmla="*/ 0 w 12188825"/>
              <a:gd name="connsiteY4" fmla="*/ 2165985 h 6480175"/>
              <a:gd name="connsiteX0" fmla="*/ 20320 w 12209145"/>
              <a:gd name="connsiteY0" fmla="*/ 2165985 h 6480175"/>
              <a:gd name="connsiteX1" fmla="*/ 12209145 w 12209145"/>
              <a:gd name="connsiteY1" fmla="*/ 0 h 6480175"/>
              <a:gd name="connsiteX2" fmla="*/ 12202160 w 12209145"/>
              <a:gd name="connsiteY2" fmla="*/ 4106356 h 6480175"/>
              <a:gd name="connsiteX3" fmla="*/ 20320 w 12209145"/>
              <a:gd name="connsiteY3" fmla="*/ 6480175 h 6480175"/>
              <a:gd name="connsiteX4" fmla="*/ 0 w 12209145"/>
              <a:gd name="connsiteY4" fmla="*/ 6280596 h 6480175"/>
              <a:gd name="connsiteX5" fmla="*/ 20320 w 12209145"/>
              <a:gd name="connsiteY5" fmla="*/ 2165985 h 6480175"/>
              <a:gd name="connsiteX0" fmla="*/ 20320 w 12209145"/>
              <a:gd name="connsiteY0" fmla="*/ 2165985 h 6280596"/>
              <a:gd name="connsiteX1" fmla="*/ 12209145 w 12209145"/>
              <a:gd name="connsiteY1" fmla="*/ 0 h 6280596"/>
              <a:gd name="connsiteX2" fmla="*/ 12202160 w 12209145"/>
              <a:gd name="connsiteY2" fmla="*/ 4106356 h 6280596"/>
              <a:gd name="connsiteX3" fmla="*/ 0 w 12209145"/>
              <a:gd name="connsiteY3" fmla="*/ 6280596 h 6280596"/>
              <a:gd name="connsiteX4" fmla="*/ 20320 w 12209145"/>
              <a:gd name="connsiteY4" fmla="*/ 2165985 h 6280596"/>
              <a:gd name="connsiteX0" fmla="*/ 20320 w 12211972"/>
              <a:gd name="connsiteY0" fmla="*/ 2165985 h 6280596"/>
              <a:gd name="connsiteX1" fmla="*/ 12209145 w 12211972"/>
              <a:gd name="connsiteY1" fmla="*/ 0 h 6280596"/>
              <a:gd name="connsiteX2" fmla="*/ 12211491 w 12211972"/>
              <a:gd name="connsiteY2" fmla="*/ 4115687 h 6280596"/>
              <a:gd name="connsiteX3" fmla="*/ 0 w 12211972"/>
              <a:gd name="connsiteY3" fmla="*/ 6280596 h 6280596"/>
              <a:gd name="connsiteX4" fmla="*/ 20320 w 12211972"/>
              <a:gd name="connsiteY4" fmla="*/ 2165985 h 6280596"/>
              <a:gd name="connsiteX0" fmla="*/ 20320 w 12227806"/>
              <a:gd name="connsiteY0" fmla="*/ 2184646 h 6299257"/>
              <a:gd name="connsiteX1" fmla="*/ 12227806 w 12227806"/>
              <a:gd name="connsiteY1" fmla="*/ 0 h 6299257"/>
              <a:gd name="connsiteX2" fmla="*/ 12211491 w 12227806"/>
              <a:gd name="connsiteY2" fmla="*/ 4134348 h 6299257"/>
              <a:gd name="connsiteX3" fmla="*/ 0 w 12227806"/>
              <a:gd name="connsiteY3" fmla="*/ 6299257 h 6299257"/>
              <a:gd name="connsiteX4" fmla="*/ 20320 w 12227806"/>
              <a:gd name="connsiteY4" fmla="*/ 2184646 h 6299257"/>
              <a:gd name="connsiteX0" fmla="*/ 20320 w 12227806"/>
              <a:gd name="connsiteY0" fmla="*/ 2184646 h 6299257"/>
              <a:gd name="connsiteX1" fmla="*/ 12227806 w 12227806"/>
              <a:gd name="connsiteY1" fmla="*/ 0 h 6299257"/>
              <a:gd name="connsiteX2" fmla="*/ 12211491 w 12227806"/>
              <a:gd name="connsiteY2" fmla="*/ 4125017 h 6299257"/>
              <a:gd name="connsiteX3" fmla="*/ 0 w 12227806"/>
              <a:gd name="connsiteY3" fmla="*/ 6299257 h 6299257"/>
              <a:gd name="connsiteX4" fmla="*/ 20320 w 12227806"/>
              <a:gd name="connsiteY4" fmla="*/ 2184646 h 6299257"/>
              <a:gd name="connsiteX0" fmla="*/ 1659 w 12227806"/>
              <a:gd name="connsiteY0" fmla="*/ 2203307 h 6299257"/>
              <a:gd name="connsiteX1" fmla="*/ 12227806 w 12227806"/>
              <a:gd name="connsiteY1" fmla="*/ 0 h 6299257"/>
              <a:gd name="connsiteX2" fmla="*/ 12211491 w 12227806"/>
              <a:gd name="connsiteY2" fmla="*/ 4125017 h 6299257"/>
              <a:gd name="connsiteX3" fmla="*/ 0 w 12227806"/>
              <a:gd name="connsiteY3" fmla="*/ 6299257 h 6299257"/>
              <a:gd name="connsiteX4" fmla="*/ 1659 w 12227806"/>
              <a:gd name="connsiteY4" fmla="*/ 2203307 h 6299257"/>
              <a:gd name="connsiteX0" fmla="*/ 1659 w 12211970"/>
              <a:gd name="connsiteY0" fmla="*/ 2203307 h 6299257"/>
              <a:gd name="connsiteX1" fmla="*/ 12209113 w 12211970"/>
              <a:gd name="connsiteY1" fmla="*/ 0 h 6299257"/>
              <a:gd name="connsiteX2" fmla="*/ 12211491 w 12211970"/>
              <a:gd name="connsiteY2" fmla="*/ 4125017 h 6299257"/>
              <a:gd name="connsiteX3" fmla="*/ 0 w 12211970"/>
              <a:gd name="connsiteY3" fmla="*/ 6299257 h 6299257"/>
              <a:gd name="connsiteX4" fmla="*/ 1659 w 12211970"/>
              <a:gd name="connsiteY4" fmla="*/ 2203307 h 6299257"/>
              <a:gd name="connsiteX0" fmla="*/ 1659 w 12211718"/>
              <a:gd name="connsiteY0" fmla="*/ 2529878 h 6625828"/>
              <a:gd name="connsiteX1" fmla="*/ 12199801 w 12211718"/>
              <a:gd name="connsiteY1" fmla="*/ 0 h 6625828"/>
              <a:gd name="connsiteX2" fmla="*/ 12211491 w 12211718"/>
              <a:gd name="connsiteY2" fmla="*/ 4451588 h 6625828"/>
              <a:gd name="connsiteX3" fmla="*/ 0 w 12211718"/>
              <a:gd name="connsiteY3" fmla="*/ 6625828 h 6625828"/>
              <a:gd name="connsiteX4" fmla="*/ 1659 w 12211718"/>
              <a:gd name="connsiteY4" fmla="*/ 2529878 h 6625828"/>
              <a:gd name="connsiteX0" fmla="*/ 1659 w 12227739"/>
              <a:gd name="connsiteY0" fmla="*/ 2520548 h 6616498"/>
              <a:gd name="connsiteX1" fmla="*/ 12227739 w 12227739"/>
              <a:gd name="connsiteY1" fmla="*/ 0 h 6616498"/>
              <a:gd name="connsiteX2" fmla="*/ 12211491 w 12227739"/>
              <a:gd name="connsiteY2" fmla="*/ 4442258 h 6616498"/>
              <a:gd name="connsiteX3" fmla="*/ 0 w 12227739"/>
              <a:gd name="connsiteY3" fmla="*/ 6616498 h 6616498"/>
              <a:gd name="connsiteX4" fmla="*/ 1659 w 12227739"/>
              <a:gd name="connsiteY4" fmla="*/ 2520548 h 6616498"/>
              <a:gd name="connsiteX0" fmla="*/ 1659 w 12211718"/>
              <a:gd name="connsiteY0" fmla="*/ 2539209 h 6635159"/>
              <a:gd name="connsiteX1" fmla="*/ 12199802 w 12211718"/>
              <a:gd name="connsiteY1" fmla="*/ 0 h 6635159"/>
              <a:gd name="connsiteX2" fmla="*/ 12211491 w 12211718"/>
              <a:gd name="connsiteY2" fmla="*/ 4460919 h 6635159"/>
              <a:gd name="connsiteX3" fmla="*/ 0 w 12211718"/>
              <a:gd name="connsiteY3" fmla="*/ 6635159 h 6635159"/>
              <a:gd name="connsiteX4" fmla="*/ 1659 w 12211718"/>
              <a:gd name="connsiteY4" fmla="*/ 2539209 h 6635159"/>
              <a:gd name="connsiteX0" fmla="*/ 1659 w 12211718"/>
              <a:gd name="connsiteY0" fmla="*/ 2539209 h 6635159"/>
              <a:gd name="connsiteX1" fmla="*/ 12199802 w 12211718"/>
              <a:gd name="connsiteY1" fmla="*/ 0 h 6635159"/>
              <a:gd name="connsiteX2" fmla="*/ 12211491 w 12211718"/>
              <a:gd name="connsiteY2" fmla="*/ 4031711 h 6635159"/>
              <a:gd name="connsiteX3" fmla="*/ 0 w 12211718"/>
              <a:gd name="connsiteY3" fmla="*/ 6635159 h 6635159"/>
              <a:gd name="connsiteX4" fmla="*/ 1659 w 12211718"/>
              <a:gd name="connsiteY4" fmla="*/ 2539209 h 6635159"/>
              <a:gd name="connsiteX0" fmla="*/ 1659 w 12230227"/>
              <a:gd name="connsiteY0" fmla="*/ 2539209 h 6635159"/>
              <a:gd name="connsiteX1" fmla="*/ 12199802 w 12230227"/>
              <a:gd name="connsiteY1" fmla="*/ 0 h 6635159"/>
              <a:gd name="connsiteX2" fmla="*/ 12230116 w 12230227"/>
              <a:gd name="connsiteY2" fmla="*/ 3835768 h 6635159"/>
              <a:gd name="connsiteX3" fmla="*/ 0 w 12230227"/>
              <a:gd name="connsiteY3" fmla="*/ 6635159 h 6635159"/>
              <a:gd name="connsiteX4" fmla="*/ 1659 w 12230227"/>
              <a:gd name="connsiteY4" fmla="*/ 2539209 h 6635159"/>
              <a:gd name="connsiteX0" fmla="*/ 1659 w 12211719"/>
              <a:gd name="connsiteY0" fmla="*/ 2539209 h 6635159"/>
              <a:gd name="connsiteX1" fmla="*/ 12199802 w 12211719"/>
              <a:gd name="connsiteY1" fmla="*/ 0 h 6635159"/>
              <a:gd name="connsiteX2" fmla="*/ 12211492 w 12211719"/>
              <a:gd name="connsiteY2" fmla="*/ 3835768 h 6635159"/>
              <a:gd name="connsiteX3" fmla="*/ 0 w 12211719"/>
              <a:gd name="connsiteY3" fmla="*/ 6635159 h 6635159"/>
              <a:gd name="connsiteX4" fmla="*/ 1659 w 12211719"/>
              <a:gd name="connsiteY4" fmla="*/ 2539209 h 6635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1719" h="6635159">
                <a:moveTo>
                  <a:pt x="1659" y="2539209"/>
                </a:moveTo>
                <a:lnTo>
                  <a:pt x="12199802" y="0"/>
                </a:lnTo>
                <a:cubicBezTo>
                  <a:pt x="12197474" y="1368785"/>
                  <a:pt x="12213820" y="2466983"/>
                  <a:pt x="12211492" y="3835768"/>
                </a:cubicBezTo>
                <a:lnTo>
                  <a:pt x="0" y="6635159"/>
                </a:lnTo>
                <a:lnTo>
                  <a:pt x="1659" y="2539209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IN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4E43E5E-365A-4F9D-B452-90766F10A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5C8D07-A0AC-405E-85B6-7CFDC4AECDAB}"/>
              </a:ext>
            </a:extLst>
          </p:cNvPr>
          <p:cNvSpPr txBox="1"/>
          <p:nvPr userDrawn="1"/>
        </p:nvSpPr>
        <p:spPr>
          <a:xfrm>
            <a:off x="5518348" y="6354247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413577"/>
                </a:solidFill>
              </a:rPr>
              <a:t>Confidential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A867841F-F94B-49D8-AB5E-0C64EC6B093B}"/>
              </a:ext>
            </a:extLst>
          </p:cNvPr>
          <p:cNvSpPr>
            <a:spLocks/>
          </p:cNvSpPr>
          <p:nvPr userDrawn="1"/>
        </p:nvSpPr>
        <p:spPr bwMode="auto">
          <a:xfrm>
            <a:off x="6115050" y="4155529"/>
            <a:ext cx="6097270" cy="2009775"/>
          </a:xfrm>
          <a:custGeom>
            <a:avLst/>
            <a:gdLst>
              <a:gd name="T0" fmla="*/ 3857 w 3857"/>
              <a:gd name="T1" fmla="*/ 0 h 1266"/>
              <a:gd name="T2" fmla="*/ 0 w 3857"/>
              <a:gd name="T3" fmla="*/ 878 h 1266"/>
              <a:gd name="T4" fmla="*/ 0 w 3857"/>
              <a:gd name="T5" fmla="*/ 1266 h 1266"/>
              <a:gd name="T6" fmla="*/ 3857 w 3857"/>
              <a:gd name="T7" fmla="*/ 386 h 1266"/>
              <a:gd name="T8" fmla="*/ 3857 w 3857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7" h="1266">
                <a:moveTo>
                  <a:pt x="3857" y="0"/>
                </a:moveTo>
                <a:lnTo>
                  <a:pt x="0" y="878"/>
                </a:lnTo>
                <a:lnTo>
                  <a:pt x="0" y="1266"/>
                </a:lnTo>
                <a:lnTo>
                  <a:pt x="3857" y="386"/>
                </a:lnTo>
                <a:lnTo>
                  <a:pt x="3857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Freeform 8">
            <a:extLst>
              <a:ext uri="{FF2B5EF4-FFF2-40B4-BE49-F238E27FC236}">
                <a16:creationId xmlns:a16="http://schemas.microsoft.com/office/drawing/2014/main" id="{7B8486EA-ACBA-471B-AA49-F7B584FDD32A}"/>
              </a:ext>
            </a:extLst>
          </p:cNvPr>
          <p:cNvSpPr>
            <a:spLocks/>
          </p:cNvSpPr>
          <p:nvPr userDrawn="1"/>
        </p:nvSpPr>
        <p:spPr bwMode="auto">
          <a:xfrm>
            <a:off x="-6350" y="260648"/>
            <a:ext cx="6199188" cy="2298700"/>
          </a:xfrm>
          <a:custGeom>
            <a:avLst/>
            <a:gdLst>
              <a:gd name="T0" fmla="*/ 3905 w 3905"/>
              <a:gd name="T1" fmla="*/ 0 h 1448"/>
              <a:gd name="T2" fmla="*/ 0 w 3905"/>
              <a:gd name="T3" fmla="*/ 869 h 1448"/>
              <a:gd name="T4" fmla="*/ 0 w 3905"/>
              <a:gd name="T5" fmla="*/ 1448 h 1448"/>
              <a:gd name="T6" fmla="*/ 3905 w 3905"/>
              <a:gd name="T7" fmla="*/ 576 h 1448"/>
              <a:gd name="T8" fmla="*/ 3905 w 3905"/>
              <a:gd name="T9" fmla="*/ 0 h 14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05" h="1448">
                <a:moveTo>
                  <a:pt x="3905" y="0"/>
                </a:moveTo>
                <a:lnTo>
                  <a:pt x="0" y="869"/>
                </a:lnTo>
                <a:lnTo>
                  <a:pt x="0" y="1448"/>
                </a:lnTo>
                <a:lnTo>
                  <a:pt x="3905" y="576"/>
                </a:lnTo>
                <a:lnTo>
                  <a:pt x="39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74670DF9-BBE3-45D5-A498-7751922512EE}"/>
              </a:ext>
            </a:extLst>
          </p:cNvPr>
          <p:cNvSpPr>
            <a:spLocks/>
          </p:cNvSpPr>
          <p:nvPr userDrawn="1"/>
        </p:nvSpPr>
        <p:spPr bwMode="auto">
          <a:xfrm>
            <a:off x="6223000" y="265410"/>
            <a:ext cx="5965825" cy="1624013"/>
          </a:xfrm>
          <a:custGeom>
            <a:avLst/>
            <a:gdLst>
              <a:gd name="T0" fmla="*/ 0 w 3789"/>
              <a:gd name="T1" fmla="*/ 846 h 1023"/>
              <a:gd name="T2" fmla="*/ 0 w 3789"/>
              <a:gd name="T3" fmla="*/ 1023 h 1023"/>
              <a:gd name="T4" fmla="*/ 3789 w 3789"/>
              <a:gd name="T5" fmla="*/ 177 h 1023"/>
              <a:gd name="T6" fmla="*/ 3789 w 3789"/>
              <a:gd name="T7" fmla="*/ 0 h 1023"/>
              <a:gd name="T8" fmla="*/ 0 w 3789"/>
              <a:gd name="T9" fmla="*/ 846 h 10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89" h="1023">
                <a:moveTo>
                  <a:pt x="0" y="846"/>
                </a:moveTo>
                <a:lnTo>
                  <a:pt x="0" y="1023"/>
                </a:lnTo>
                <a:lnTo>
                  <a:pt x="3789" y="177"/>
                </a:lnTo>
                <a:lnTo>
                  <a:pt x="3789" y="0"/>
                </a:lnTo>
                <a:lnTo>
                  <a:pt x="0" y="84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Freeform 7">
            <a:extLst>
              <a:ext uri="{FF2B5EF4-FFF2-40B4-BE49-F238E27FC236}">
                <a16:creationId xmlns:a16="http://schemas.microsoft.com/office/drawing/2014/main" id="{6D3E15C7-D952-492B-A6CA-594F395944E2}"/>
              </a:ext>
            </a:extLst>
          </p:cNvPr>
          <p:cNvSpPr>
            <a:spLocks/>
          </p:cNvSpPr>
          <p:nvPr userDrawn="1"/>
        </p:nvSpPr>
        <p:spPr bwMode="auto">
          <a:xfrm>
            <a:off x="4294188" y="3415754"/>
            <a:ext cx="7918132" cy="2705100"/>
          </a:xfrm>
          <a:custGeom>
            <a:avLst/>
            <a:gdLst>
              <a:gd name="T0" fmla="*/ 5004 w 5004"/>
              <a:gd name="T1" fmla="*/ 0 h 1704"/>
              <a:gd name="T2" fmla="*/ 0 w 5004"/>
              <a:gd name="T3" fmla="*/ 1127 h 1704"/>
              <a:gd name="T4" fmla="*/ 0 w 5004"/>
              <a:gd name="T5" fmla="*/ 1704 h 1704"/>
              <a:gd name="T6" fmla="*/ 5004 w 5004"/>
              <a:gd name="T7" fmla="*/ 579 h 1704"/>
              <a:gd name="T8" fmla="*/ 5004 w 5004"/>
              <a:gd name="T9" fmla="*/ 0 h 1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4" h="1704">
                <a:moveTo>
                  <a:pt x="5004" y="0"/>
                </a:moveTo>
                <a:lnTo>
                  <a:pt x="0" y="1127"/>
                </a:lnTo>
                <a:lnTo>
                  <a:pt x="0" y="1704"/>
                </a:lnTo>
                <a:lnTo>
                  <a:pt x="5004" y="579"/>
                </a:lnTo>
                <a:lnTo>
                  <a:pt x="500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DC7058D6-7A85-42AB-997C-8AA4A953A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7">
            <a:extLst>
              <a:ext uri="{FF2B5EF4-FFF2-40B4-BE49-F238E27FC236}">
                <a16:creationId xmlns:a16="http://schemas.microsoft.com/office/drawing/2014/main" id="{372DAE12-93B3-440B-9CD2-B3D72084164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1846" y="9479"/>
            <a:ext cx="12212516" cy="6635159"/>
          </a:xfrm>
          <a:custGeom>
            <a:avLst/>
            <a:gdLst>
              <a:gd name="connsiteX0" fmla="*/ 0 w 12188825"/>
              <a:gd name="connsiteY0" fmla="*/ 0 h 6480175"/>
              <a:gd name="connsiteX1" fmla="*/ 12188825 w 12188825"/>
              <a:gd name="connsiteY1" fmla="*/ 0 h 6480175"/>
              <a:gd name="connsiteX2" fmla="*/ 12188825 w 12188825"/>
              <a:gd name="connsiteY2" fmla="*/ 6480175 h 6480175"/>
              <a:gd name="connsiteX3" fmla="*/ 0 w 12188825"/>
              <a:gd name="connsiteY3" fmla="*/ 6480175 h 6480175"/>
              <a:gd name="connsiteX4" fmla="*/ 0 w 12188825"/>
              <a:gd name="connsiteY4" fmla="*/ 0 h 6480175"/>
              <a:gd name="connsiteX0" fmla="*/ 0 w 12188825"/>
              <a:gd name="connsiteY0" fmla="*/ 0 h 6480175"/>
              <a:gd name="connsiteX1" fmla="*/ 12188825 w 12188825"/>
              <a:gd name="connsiteY1" fmla="*/ 0 h 6480175"/>
              <a:gd name="connsiteX2" fmla="*/ 12188825 w 12188825"/>
              <a:gd name="connsiteY2" fmla="*/ 6480175 h 6480175"/>
              <a:gd name="connsiteX3" fmla="*/ 0 w 12188825"/>
              <a:gd name="connsiteY3" fmla="*/ 6480175 h 6480175"/>
              <a:gd name="connsiteX4" fmla="*/ 0 w 12188825"/>
              <a:gd name="connsiteY4" fmla="*/ 2165985 h 6480175"/>
              <a:gd name="connsiteX5" fmla="*/ 0 w 12188825"/>
              <a:gd name="connsiteY5" fmla="*/ 0 h 6480175"/>
              <a:gd name="connsiteX0" fmla="*/ 0 w 12188825"/>
              <a:gd name="connsiteY0" fmla="*/ 2165985 h 6480175"/>
              <a:gd name="connsiteX1" fmla="*/ 12188825 w 12188825"/>
              <a:gd name="connsiteY1" fmla="*/ 0 h 6480175"/>
              <a:gd name="connsiteX2" fmla="*/ 12188825 w 12188825"/>
              <a:gd name="connsiteY2" fmla="*/ 6480175 h 6480175"/>
              <a:gd name="connsiteX3" fmla="*/ 0 w 12188825"/>
              <a:gd name="connsiteY3" fmla="*/ 6480175 h 6480175"/>
              <a:gd name="connsiteX4" fmla="*/ 0 w 12188825"/>
              <a:gd name="connsiteY4" fmla="*/ 2165985 h 6480175"/>
              <a:gd name="connsiteX0" fmla="*/ 0 w 12188825"/>
              <a:gd name="connsiteY0" fmla="*/ 2165985 h 6480175"/>
              <a:gd name="connsiteX1" fmla="*/ 12188825 w 12188825"/>
              <a:gd name="connsiteY1" fmla="*/ 0 h 6480175"/>
              <a:gd name="connsiteX2" fmla="*/ 12181840 w 12188825"/>
              <a:gd name="connsiteY2" fmla="*/ 4106356 h 6480175"/>
              <a:gd name="connsiteX3" fmla="*/ 12188825 w 12188825"/>
              <a:gd name="connsiteY3" fmla="*/ 6480175 h 6480175"/>
              <a:gd name="connsiteX4" fmla="*/ 0 w 12188825"/>
              <a:gd name="connsiteY4" fmla="*/ 6480175 h 6480175"/>
              <a:gd name="connsiteX5" fmla="*/ 0 w 12188825"/>
              <a:gd name="connsiteY5" fmla="*/ 2165985 h 6480175"/>
              <a:gd name="connsiteX0" fmla="*/ 0 w 12188825"/>
              <a:gd name="connsiteY0" fmla="*/ 2165985 h 6522156"/>
              <a:gd name="connsiteX1" fmla="*/ 12188825 w 12188825"/>
              <a:gd name="connsiteY1" fmla="*/ 0 h 6522156"/>
              <a:gd name="connsiteX2" fmla="*/ 12181840 w 12188825"/>
              <a:gd name="connsiteY2" fmla="*/ 4106356 h 6522156"/>
              <a:gd name="connsiteX3" fmla="*/ 0 w 12188825"/>
              <a:gd name="connsiteY3" fmla="*/ 6480175 h 6522156"/>
              <a:gd name="connsiteX4" fmla="*/ 0 w 12188825"/>
              <a:gd name="connsiteY4" fmla="*/ 2165985 h 6522156"/>
              <a:gd name="connsiteX0" fmla="*/ 0 w 12188825"/>
              <a:gd name="connsiteY0" fmla="*/ 2165985 h 6480175"/>
              <a:gd name="connsiteX1" fmla="*/ 12188825 w 12188825"/>
              <a:gd name="connsiteY1" fmla="*/ 0 h 6480175"/>
              <a:gd name="connsiteX2" fmla="*/ 12181840 w 12188825"/>
              <a:gd name="connsiteY2" fmla="*/ 4106356 h 6480175"/>
              <a:gd name="connsiteX3" fmla="*/ 0 w 12188825"/>
              <a:gd name="connsiteY3" fmla="*/ 6480175 h 6480175"/>
              <a:gd name="connsiteX4" fmla="*/ 0 w 12188825"/>
              <a:gd name="connsiteY4" fmla="*/ 2165985 h 6480175"/>
              <a:gd name="connsiteX0" fmla="*/ 20320 w 12209145"/>
              <a:gd name="connsiteY0" fmla="*/ 2165985 h 6480175"/>
              <a:gd name="connsiteX1" fmla="*/ 12209145 w 12209145"/>
              <a:gd name="connsiteY1" fmla="*/ 0 h 6480175"/>
              <a:gd name="connsiteX2" fmla="*/ 12202160 w 12209145"/>
              <a:gd name="connsiteY2" fmla="*/ 4106356 h 6480175"/>
              <a:gd name="connsiteX3" fmla="*/ 20320 w 12209145"/>
              <a:gd name="connsiteY3" fmla="*/ 6480175 h 6480175"/>
              <a:gd name="connsiteX4" fmla="*/ 0 w 12209145"/>
              <a:gd name="connsiteY4" fmla="*/ 6280596 h 6480175"/>
              <a:gd name="connsiteX5" fmla="*/ 20320 w 12209145"/>
              <a:gd name="connsiteY5" fmla="*/ 2165985 h 6480175"/>
              <a:gd name="connsiteX0" fmla="*/ 20320 w 12209145"/>
              <a:gd name="connsiteY0" fmla="*/ 2165985 h 6280596"/>
              <a:gd name="connsiteX1" fmla="*/ 12209145 w 12209145"/>
              <a:gd name="connsiteY1" fmla="*/ 0 h 6280596"/>
              <a:gd name="connsiteX2" fmla="*/ 12202160 w 12209145"/>
              <a:gd name="connsiteY2" fmla="*/ 4106356 h 6280596"/>
              <a:gd name="connsiteX3" fmla="*/ 0 w 12209145"/>
              <a:gd name="connsiteY3" fmla="*/ 6280596 h 6280596"/>
              <a:gd name="connsiteX4" fmla="*/ 20320 w 12209145"/>
              <a:gd name="connsiteY4" fmla="*/ 2165985 h 6280596"/>
              <a:gd name="connsiteX0" fmla="*/ 20320 w 12211972"/>
              <a:gd name="connsiteY0" fmla="*/ 2165985 h 6280596"/>
              <a:gd name="connsiteX1" fmla="*/ 12209145 w 12211972"/>
              <a:gd name="connsiteY1" fmla="*/ 0 h 6280596"/>
              <a:gd name="connsiteX2" fmla="*/ 12211491 w 12211972"/>
              <a:gd name="connsiteY2" fmla="*/ 4115687 h 6280596"/>
              <a:gd name="connsiteX3" fmla="*/ 0 w 12211972"/>
              <a:gd name="connsiteY3" fmla="*/ 6280596 h 6280596"/>
              <a:gd name="connsiteX4" fmla="*/ 20320 w 12211972"/>
              <a:gd name="connsiteY4" fmla="*/ 2165985 h 6280596"/>
              <a:gd name="connsiteX0" fmla="*/ 20320 w 12227806"/>
              <a:gd name="connsiteY0" fmla="*/ 2184646 h 6299257"/>
              <a:gd name="connsiteX1" fmla="*/ 12227806 w 12227806"/>
              <a:gd name="connsiteY1" fmla="*/ 0 h 6299257"/>
              <a:gd name="connsiteX2" fmla="*/ 12211491 w 12227806"/>
              <a:gd name="connsiteY2" fmla="*/ 4134348 h 6299257"/>
              <a:gd name="connsiteX3" fmla="*/ 0 w 12227806"/>
              <a:gd name="connsiteY3" fmla="*/ 6299257 h 6299257"/>
              <a:gd name="connsiteX4" fmla="*/ 20320 w 12227806"/>
              <a:gd name="connsiteY4" fmla="*/ 2184646 h 6299257"/>
              <a:gd name="connsiteX0" fmla="*/ 20320 w 12227806"/>
              <a:gd name="connsiteY0" fmla="*/ 2184646 h 6299257"/>
              <a:gd name="connsiteX1" fmla="*/ 12227806 w 12227806"/>
              <a:gd name="connsiteY1" fmla="*/ 0 h 6299257"/>
              <a:gd name="connsiteX2" fmla="*/ 12211491 w 12227806"/>
              <a:gd name="connsiteY2" fmla="*/ 4125017 h 6299257"/>
              <a:gd name="connsiteX3" fmla="*/ 0 w 12227806"/>
              <a:gd name="connsiteY3" fmla="*/ 6299257 h 6299257"/>
              <a:gd name="connsiteX4" fmla="*/ 20320 w 12227806"/>
              <a:gd name="connsiteY4" fmla="*/ 2184646 h 6299257"/>
              <a:gd name="connsiteX0" fmla="*/ 1659 w 12227806"/>
              <a:gd name="connsiteY0" fmla="*/ 2203307 h 6299257"/>
              <a:gd name="connsiteX1" fmla="*/ 12227806 w 12227806"/>
              <a:gd name="connsiteY1" fmla="*/ 0 h 6299257"/>
              <a:gd name="connsiteX2" fmla="*/ 12211491 w 12227806"/>
              <a:gd name="connsiteY2" fmla="*/ 4125017 h 6299257"/>
              <a:gd name="connsiteX3" fmla="*/ 0 w 12227806"/>
              <a:gd name="connsiteY3" fmla="*/ 6299257 h 6299257"/>
              <a:gd name="connsiteX4" fmla="*/ 1659 w 12227806"/>
              <a:gd name="connsiteY4" fmla="*/ 2203307 h 6299257"/>
              <a:gd name="connsiteX0" fmla="*/ 1659 w 12211970"/>
              <a:gd name="connsiteY0" fmla="*/ 2203307 h 6299257"/>
              <a:gd name="connsiteX1" fmla="*/ 12209113 w 12211970"/>
              <a:gd name="connsiteY1" fmla="*/ 0 h 6299257"/>
              <a:gd name="connsiteX2" fmla="*/ 12211491 w 12211970"/>
              <a:gd name="connsiteY2" fmla="*/ 4125017 h 6299257"/>
              <a:gd name="connsiteX3" fmla="*/ 0 w 12211970"/>
              <a:gd name="connsiteY3" fmla="*/ 6299257 h 6299257"/>
              <a:gd name="connsiteX4" fmla="*/ 1659 w 12211970"/>
              <a:gd name="connsiteY4" fmla="*/ 2203307 h 6299257"/>
              <a:gd name="connsiteX0" fmla="*/ 1659 w 12211718"/>
              <a:gd name="connsiteY0" fmla="*/ 2529878 h 6625828"/>
              <a:gd name="connsiteX1" fmla="*/ 12199801 w 12211718"/>
              <a:gd name="connsiteY1" fmla="*/ 0 h 6625828"/>
              <a:gd name="connsiteX2" fmla="*/ 12211491 w 12211718"/>
              <a:gd name="connsiteY2" fmla="*/ 4451588 h 6625828"/>
              <a:gd name="connsiteX3" fmla="*/ 0 w 12211718"/>
              <a:gd name="connsiteY3" fmla="*/ 6625828 h 6625828"/>
              <a:gd name="connsiteX4" fmla="*/ 1659 w 12211718"/>
              <a:gd name="connsiteY4" fmla="*/ 2529878 h 6625828"/>
              <a:gd name="connsiteX0" fmla="*/ 1659 w 12227739"/>
              <a:gd name="connsiteY0" fmla="*/ 2520548 h 6616498"/>
              <a:gd name="connsiteX1" fmla="*/ 12227739 w 12227739"/>
              <a:gd name="connsiteY1" fmla="*/ 0 h 6616498"/>
              <a:gd name="connsiteX2" fmla="*/ 12211491 w 12227739"/>
              <a:gd name="connsiteY2" fmla="*/ 4442258 h 6616498"/>
              <a:gd name="connsiteX3" fmla="*/ 0 w 12227739"/>
              <a:gd name="connsiteY3" fmla="*/ 6616498 h 6616498"/>
              <a:gd name="connsiteX4" fmla="*/ 1659 w 12227739"/>
              <a:gd name="connsiteY4" fmla="*/ 2520548 h 6616498"/>
              <a:gd name="connsiteX0" fmla="*/ 1659 w 12211718"/>
              <a:gd name="connsiteY0" fmla="*/ 2539209 h 6635159"/>
              <a:gd name="connsiteX1" fmla="*/ 12199802 w 12211718"/>
              <a:gd name="connsiteY1" fmla="*/ 0 h 6635159"/>
              <a:gd name="connsiteX2" fmla="*/ 12211491 w 12211718"/>
              <a:gd name="connsiteY2" fmla="*/ 4460919 h 6635159"/>
              <a:gd name="connsiteX3" fmla="*/ 0 w 12211718"/>
              <a:gd name="connsiteY3" fmla="*/ 6635159 h 6635159"/>
              <a:gd name="connsiteX4" fmla="*/ 1659 w 12211718"/>
              <a:gd name="connsiteY4" fmla="*/ 2539209 h 6635159"/>
              <a:gd name="connsiteX0" fmla="*/ 1659 w 12211718"/>
              <a:gd name="connsiteY0" fmla="*/ 2539209 h 6635159"/>
              <a:gd name="connsiteX1" fmla="*/ 12199802 w 12211718"/>
              <a:gd name="connsiteY1" fmla="*/ 0 h 6635159"/>
              <a:gd name="connsiteX2" fmla="*/ 12211491 w 12211718"/>
              <a:gd name="connsiteY2" fmla="*/ 4031711 h 6635159"/>
              <a:gd name="connsiteX3" fmla="*/ 0 w 12211718"/>
              <a:gd name="connsiteY3" fmla="*/ 6635159 h 6635159"/>
              <a:gd name="connsiteX4" fmla="*/ 1659 w 12211718"/>
              <a:gd name="connsiteY4" fmla="*/ 2539209 h 6635159"/>
              <a:gd name="connsiteX0" fmla="*/ 1659 w 12230227"/>
              <a:gd name="connsiteY0" fmla="*/ 2539209 h 6635159"/>
              <a:gd name="connsiteX1" fmla="*/ 12199802 w 12230227"/>
              <a:gd name="connsiteY1" fmla="*/ 0 h 6635159"/>
              <a:gd name="connsiteX2" fmla="*/ 12230116 w 12230227"/>
              <a:gd name="connsiteY2" fmla="*/ 3835768 h 6635159"/>
              <a:gd name="connsiteX3" fmla="*/ 0 w 12230227"/>
              <a:gd name="connsiteY3" fmla="*/ 6635159 h 6635159"/>
              <a:gd name="connsiteX4" fmla="*/ 1659 w 12230227"/>
              <a:gd name="connsiteY4" fmla="*/ 2539209 h 6635159"/>
              <a:gd name="connsiteX0" fmla="*/ 1659 w 12211719"/>
              <a:gd name="connsiteY0" fmla="*/ 2539209 h 6635159"/>
              <a:gd name="connsiteX1" fmla="*/ 12199802 w 12211719"/>
              <a:gd name="connsiteY1" fmla="*/ 0 h 6635159"/>
              <a:gd name="connsiteX2" fmla="*/ 12211492 w 12211719"/>
              <a:gd name="connsiteY2" fmla="*/ 3835768 h 6635159"/>
              <a:gd name="connsiteX3" fmla="*/ 0 w 12211719"/>
              <a:gd name="connsiteY3" fmla="*/ 6635159 h 6635159"/>
              <a:gd name="connsiteX4" fmla="*/ 1659 w 12211719"/>
              <a:gd name="connsiteY4" fmla="*/ 2539209 h 6635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1719" h="6635159">
                <a:moveTo>
                  <a:pt x="1659" y="2539209"/>
                </a:moveTo>
                <a:lnTo>
                  <a:pt x="12199802" y="0"/>
                </a:lnTo>
                <a:cubicBezTo>
                  <a:pt x="12197474" y="1368785"/>
                  <a:pt x="12213820" y="2466983"/>
                  <a:pt x="12211492" y="3835768"/>
                </a:cubicBezTo>
                <a:lnTo>
                  <a:pt x="0" y="6635159"/>
                </a:lnTo>
                <a:lnTo>
                  <a:pt x="1659" y="2539209"/>
                </a:lnTo>
                <a:close/>
              </a:path>
            </a:pathLst>
          </a:custGeo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AC64DA-0782-4C58-A880-B95231E67BD7}"/>
              </a:ext>
            </a:extLst>
          </p:cNvPr>
          <p:cNvSpPr txBox="1"/>
          <p:nvPr userDrawn="1"/>
        </p:nvSpPr>
        <p:spPr>
          <a:xfrm>
            <a:off x="5518348" y="6354247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413577"/>
                </a:solidFill>
              </a:rPr>
              <a:t>Confidential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418DB989-38FD-4B69-A235-AC6BAD72ED9D}"/>
              </a:ext>
            </a:extLst>
          </p:cNvPr>
          <p:cNvSpPr>
            <a:spLocks/>
          </p:cNvSpPr>
          <p:nvPr userDrawn="1"/>
        </p:nvSpPr>
        <p:spPr bwMode="auto">
          <a:xfrm>
            <a:off x="6115050" y="4155529"/>
            <a:ext cx="6097270" cy="2009775"/>
          </a:xfrm>
          <a:custGeom>
            <a:avLst/>
            <a:gdLst>
              <a:gd name="T0" fmla="*/ 3857 w 3857"/>
              <a:gd name="T1" fmla="*/ 0 h 1266"/>
              <a:gd name="T2" fmla="*/ 0 w 3857"/>
              <a:gd name="T3" fmla="*/ 878 h 1266"/>
              <a:gd name="T4" fmla="*/ 0 w 3857"/>
              <a:gd name="T5" fmla="*/ 1266 h 1266"/>
              <a:gd name="T6" fmla="*/ 3857 w 3857"/>
              <a:gd name="T7" fmla="*/ 386 h 1266"/>
              <a:gd name="T8" fmla="*/ 3857 w 3857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7" h="1266">
                <a:moveTo>
                  <a:pt x="3857" y="0"/>
                </a:moveTo>
                <a:lnTo>
                  <a:pt x="0" y="878"/>
                </a:lnTo>
                <a:lnTo>
                  <a:pt x="0" y="1266"/>
                </a:lnTo>
                <a:lnTo>
                  <a:pt x="3857" y="386"/>
                </a:lnTo>
                <a:lnTo>
                  <a:pt x="3857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Freeform 8">
            <a:extLst>
              <a:ext uri="{FF2B5EF4-FFF2-40B4-BE49-F238E27FC236}">
                <a16:creationId xmlns:a16="http://schemas.microsoft.com/office/drawing/2014/main" id="{9538B137-DF37-409E-9B03-7B173039E069}"/>
              </a:ext>
            </a:extLst>
          </p:cNvPr>
          <p:cNvSpPr>
            <a:spLocks/>
          </p:cNvSpPr>
          <p:nvPr userDrawn="1"/>
        </p:nvSpPr>
        <p:spPr bwMode="auto">
          <a:xfrm>
            <a:off x="-6350" y="260648"/>
            <a:ext cx="6199188" cy="2298700"/>
          </a:xfrm>
          <a:custGeom>
            <a:avLst/>
            <a:gdLst>
              <a:gd name="T0" fmla="*/ 3905 w 3905"/>
              <a:gd name="T1" fmla="*/ 0 h 1448"/>
              <a:gd name="T2" fmla="*/ 0 w 3905"/>
              <a:gd name="T3" fmla="*/ 869 h 1448"/>
              <a:gd name="T4" fmla="*/ 0 w 3905"/>
              <a:gd name="T5" fmla="*/ 1448 h 1448"/>
              <a:gd name="T6" fmla="*/ 3905 w 3905"/>
              <a:gd name="T7" fmla="*/ 576 h 1448"/>
              <a:gd name="T8" fmla="*/ 3905 w 3905"/>
              <a:gd name="T9" fmla="*/ 0 h 14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05" h="1448">
                <a:moveTo>
                  <a:pt x="3905" y="0"/>
                </a:moveTo>
                <a:lnTo>
                  <a:pt x="0" y="869"/>
                </a:lnTo>
                <a:lnTo>
                  <a:pt x="0" y="1448"/>
                </a:lnTo>
                <a:lnTo>
                  <a:pt x="3905" y="576"/>
                </a:lnTo>
                <a:lnTo>
                  <a:pt x="39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Freeform 10">
            <a:extLst>
              <a:ext uri="{FF2B5EF4-FFF2-40B4-BE49-F238E27FC236}">
                <a16:creationId xmlns:a16="http://schemas.microsoft.com/office/drawing/2014/main" id="{A99A9B03-80AE-450D-B95B-568B69A3B379}"/>
              </a:ext>
            </a:extLst>
          </p:cNvPr>
          <p:cNvSpPr>
            <a:spLocks/>
          </p:cNvSpPr>
          <p:nvPr userDrawn="1"/>
        </p:nvSpPr>
        <p:spPr bwMode="auto">
          <a:xfrm>
            <a:off x="-6350" y="1103610"/>
            <a:ext cx="6220538" cy="1665288"/>
          </a:xfrm>
          <a:custGeom>
            <a:avLst/>
            <a:gdLst>
              <a:gd name="T0" fmla="*/ 0 w 3903"/>
              <a:gd name="T1" fmla="*/ 872 h 1049"/>
              <a:gd name="T2" fmla="*/ 0 w 3903"/>
              <a:gd name="T3" fmla="*/ 1049 h 1049"/>
              <a:gd name="T4" fmla="*/ 3903 w 3903"/>
              <a:gd name="T5" fmla="*/ 178 h 1049"/>
              <a:gd name="T6" fmla="*/ 3903 w 3903"/>
              <a:gd name="T7" fmla="*/ 0 h 1049"/>
              <a:gd name="T8" fmla="*/ 0 w 3903"/>
              <a:gd name="T9" fmla="*/ 872 h 1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03" h="1049">
                <a:moveTo>
                  <a:pt x="0" y="872"/>
                </a:moveTo>
                <a:lnTo>
                  <a:pt x="0" y="1049"/>
                </a:lnTo>
                <a:lnTo>
                  <a:pt x="3903" y="178"/>
                </a:lnTo>
                <a:lnTo>
                  <a:pt x="3903" y="0"/>
                </a:lnTo>
                <a:lnTo>
                  <a:pt x="0" y="8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A12CA094-AF38-4CC7-A112-71747ECEBE03}"/>
              </a:ext>
            </a:extLst>
          </p:cNvPr>
          <p:cNvSpPr>
            <a:spLocks/>
          </p:cNvSpPr>
          <p:nvPr userDrawn="1"/>
        </p:nvSpPr>
        <p:spPr bwMode="auto">
          <a:xfrm>
            <a:off x="6223000" y="265410"/>
            <a:ext cx="5965825" cy="1624013"/>
          </a:xfrm>
          <a:custGeom>
            <a:avLst/>
            <a:gdLst>
              <a:gd name="T0" fmla="*/ 0 w 3789"/>
              <a:gd name="T1" fmla="*/ 846 h 1023"/>
              <a:gd name="T2" fmla="*/ 0 w 3789"/>
              <a:gd name="T3" fmla="*/ 1023 h 1023"/>
              <a:gd name="T4" fmla="*/ 3789 w 3789"/>
              <a:gd name="T5" fmla="*/ 177 h 1023"/>
              <a:gd name="T6" fmla="*/ 3789 w 3789"/>
              <a:gd name="T7" fmla="*/ 0 h 1023"/>
              <a:gd name="T8" fmla="*/ 0 w 3789"/>
              <a:gd name="T9" fmla="*/ 846 h 10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89" h="1023">
                <a:moveTo>
                  <a:pt x="0" y="846"/>
                </a:moveTo>
                <a:lnTo>
                  <a:pt x="0" y="1023"/>
                </a:lnTo>
                <a:lnTo>
                  <a:pt x="3789" y="177"/>
                </a:lnTo>
                <a:lnTo>
                  <a:pt x="3789" y="0"/>
                </a:lnTo>
                <a:lnTo>
                  <a:pt x="0" y="84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9" name="Freeform 7">
            <a:extLst>
              <a:ext uri="{FF2B5EF4-FFF2-40B4-BE49-F238E27FC236}">
                <a16:creationId xmlns:a16="http://schemas.microsoft.com/office/drawing/2014/main" id="{2097B690-25F5-47DC-9745-92827E5D1AB3}"/>
              </a:ext>
            </a:extLst>
          </p:cNvPr>
          <p:cNvSpPr>
            <a:spLocks/>
          </p:cNvSpPr>
          <p:nvPr userDrawn="1"/>
        </p:nvSpPr>
        <p:spPr bwMode="auto">
          <a:xfrm>
            <a:off x="4294188" y="3415754"/>
            <a:ext cx="7918132" cy="2705100"/>
          </a:xfrm>
          <a:custGeom>
            <a:avLst/>
            <a:gdLst>
              <a:gd name="T0" fmla="*/ 5004 w 5004"/>
              <a:gd name="T1" fmla="*/ 0 h 1704"/>
              <a:gd name="T2" fmla="*/ 0 w 5004"/>
              <a:gd name="T3" fmla="*/ 1127 h 1704"/>
              <a:gd name="T4" fmla="*/ 0 w 5004"/>
              <a:gd name="T5" fmla="*/ 1704 h 1704"/>
              <a:gd name="T6" fmla="*/ 5004 w 5004"/>
              <a:gd name="T7" fmla="*/ 579 h 1704"/>
              <a:gd name="T8" fmla="*/ 5004 w 5004"/>
              <a:gd name="T9" fmla="*/ 0 h 1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4" h="1704">
                <a:moveTo>
                  <a:pt x="5004" y="0"/>
                </a:moveTo>
                <a:lnTo>
                  <a:pt x="0" y="1127"/>
                </a:lnTo>
                <a:lnTo>
                  <a:pt x="0" y="1704"/>
                </a:lnTo>
                <a:lnTo>
                  <a:pt x="5004" y="579"/>
                </a:lnTo>
                <a:lnTo>
                  <a:pt x="500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D5BFCF02-3F7F-4E68-A693-BE9A00F93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895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2DBC7D21-F923-4BE7-B035-235265060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accent5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4E0EDC2C-C8A8-44C6-8565-ADA40FE85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7E2BE66B-04BA-4903-8875-D125EC8DA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857D29EF-9D34-4B6A-8734-4D4FFD439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6E7DD4E7-06E7-409A-96E2-AF7F046DF47C}"/>
              </a:ext>
            </a:extLst>
          </p:cNvPr>
          <p:cNvSpPr/>
          <p:nvPr userDrawn="1"/>
        </p:nvSpPr>
        <p:spPr>
          <a:xfrm>
            <a:off x="1" y="131763"/>
            <a:ext cx="2019811" cy="1365431"/>
          </a:xfrm>
          <a:custGeom>
            <a:avLst/>
            <a:gdLst>
              <a:gd name="connsiteX0" fmla="*/ 2019811 w 2019811"/>
              <a:gd name="connsiteY0" fmla="*/ 0 h 1365431"/>
              <a:gd name="connsiteX1" fmla="*/ 2019811 w 2019811"/>
              <a:gd name="connsiteY1" fmla="*/ 914400 h 1365431"/>
              <a:gd name="connsiteX2" fmla="*/ 0 w 2019811"/>
              <a:gd name="connsiteY2" fmla="*/ 1365431 h 1365431"/>
              <a:gd name="connsiteX3" fmla="*/ 0 w 2019811"/>
              <a:gd name="connsiteY3" fmla="*/ 449479 h 1365431"/>
              <a:gd name="connsiteX4" fmla="*/ 2019811 w 2019811"/>
              <a:gd name="connsiteY4" fmla="*/ 0 h 1365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9811" h="1365431">
                <a:moveTo>
                  <a:pt x="2019811" y="0"/>
                </a:moveTo>
                <a:lnTo>
                  <a:pt x="2019811" y="914400"/>
                </a:lnTo>
                <a:lnTo>
                  <a:pt x="0" y="1365431"/>
                </a:lnTo>
                <a:lnTo>
                  <a:pt x="0" y="449479"/>
                </a:lnTo>
                <a:lnTo>
                  <a:pt x="20198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B3874345-50CB-4B0A-A110-486BD18D4880}"/>
              </a:ext>
            </a:extLst>
          </p:cNvPr>
          <p:cNvSpPr>
            <a:spLocks/>
          </p:cNvSpPr>
          <p:nvPr userDrawn="1"/>
        </p:nvSpPr>
        <p:spPr bwMode="auto">
          <a:xfrm>
            <a:off x="9551941" y="5670708"/>
            <a:ext cx="2633967" cy="868205"/>
          </a:xfrm>
          <a:custGeom>
            <a:avLst/>
            <a:gdLst>
              <a:gd name="T0" fmla="*/ 3857 w 3857"/>
              <a:gd name="T1" fmla="*/ 0 h 1266"/>
              <a:gd name="T2" fmla="*/ 0 w 3857"/>
              <a:gd name="T3" fmla="*/ 878 h 1266"/>
              <a:gd name="T4" fmla="*/ 0 w 3857"/>
              <a:gd name="T5" fmla="*/ 1266 h 1266"/>
              <a:gd name="T6" fmla="*/ 3857 w 3857"/>
              <a:gd name="T7" fmla="*/ 386 h 1266"/>
              <a:gd name="T8" fmla="*/ 3857 w 3857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7" h="1266">
                <a:moveTo>
                  <a:pt x="3857" y="0"/>
                </a:moveTo>
                <a:lnTo>
                  <a:pt x="0" y="878"/>
                </a:lnTo>
                <a:lnTo>
                  <a:pt x="0" y="1266"/>
                </a:lnTo>
                <a:lnTo>
                  <a:pt x="3857" y="386"/>
                </a:lnTo>
                <a:lnTo>
                  <a:pt x="385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504B96F6-2528-44EA-B039-D42B311A5C09}"/>
              </a:ext>
            </a:extLst>
          </p:cNvPr>
          <p:cNvSpPr>
            <a:spLocks/>
          </p:cNvSpPr>
          <p:nvPr userDrawn="1"/>
        </p:nvSpPr>
        <p:spPr bwMode="auto">
          <a:xfrm>
            <a:off x="8765344" y="5242769"/>
            <a:ext cx="3420564" cy="1168580"/>
          </a:xfrm>
          <a:custGeom>
            <a:avLst/>
            <a:gdLst>
              <a:gd name="T0" fmla="*/ 5004 w 5004"/>
              <a:gd name="T1" fmla="*/ 0 h 1704"/>
              <a:gd name="T2" fmla="*/ 0 w 5004"/>
              <a:gd name="T3" fmla="*/ 1127 h 1704"/>
              <a:gd name="T4" fmla="*/ 0 w 5004"/>
              <a:gd name="T5" fmla="*/ 1704 h 1704"/>
              <a:gd name="T6" fmla="*/ 5004 w 5004"/>
              <a:gd name="T7" fmla="*/ 579 h 1704"/>
              <a:gd name="T8" fmla="*/ 5004 w 5004"/>
              <a:gd name="T9" fmla="*/ 0 h 1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4" h="1704">
                <a:moveTo>
                  <a:pt x="5004" y="0"/>
                </a:moveTo>
                <a:lnTo>
                  <a:pt x="0" y="1127"/>
                </a:lnTo>
                <a:lnTo>
                  <a:pt x="0" y="1704"/>
                </a:lnTo>
                <a:lnTo>
                  <a:pt x="5004" y="579"/>
                </a:lnTo>
                <a:lnTo>
                  <a:pt x="500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B04DE1-01C0-402A-8FCE-B46555EF95CF}"/>
              </a:ext>
            </a:extLst>
          </p:cNvPr>
          <p:cNvSpPr/>
          <p:nvPr userDrawn="1"/>
        </p:nvSpPr>
        <p:spPr>
          <a:xfrm>
            <a:off x="2049974" y="2389"/>
            <a:ext cx="7775566" cy="1758148"/>
          </a:xfrm>
          <a:custGeom>
            <a:avLst/>
            <a:gdLst>
              <a:gd name="connsiteX0" fmla="*/ 6539149 w 7775566"/>
              <a:gd name="connsiteY0" fmla="*/ 0 h 1758148"/>
              <a:gd name="connsiteX1" fmla="*/ 7775566 w 7775566"/>
              <a:gd name="connsiteY1" fmla="*/ 0 h 1758148"/>
              <a:gd name="connsiteX2" fmla="*/ 0 w 7775566"/>
              <a:gd name="connsiteY2" fmla="*/ 1758148 h 1758148"/>
              <a:gd name="connsiteX3" fmla="*/ 0 w 7775566"/>
              <a:gd name="connsiteY3" fmla="*/ 1477194 h 1758148"/>
              <a:gd name="connsiteX4" fmla="*/ 6539149 w 7775566"/>
              <a:gd name="connsiteY4" fmla="*/ 0 h 1758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5566" h="1758148">
                <a:moveTo>
                  <a:pt x="6539149" y="0"/>
                </a:moveTo>
                <a:lnTo>
                  <a:pt x="7775566" y="0"/>
                </a:lnTo>
                <a:lnTo>
                  <a:pt x="0" y="1758148"/>
                </a:lnTo>
                <a:lnTo>
                  <a:pt x="0" y="1477194"/>
                </a:lnTo>
                <a:lnTo>
                  <a:pt x="6539149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0B0A23B6-2824-47B1-82D7-21755C109562}"/>
              </a:ext>
            </a:extLst>
          </p:cNvPr>
          <p:cNvSpPr/>
          <p:nvPr userDrawn="1"/>
        </p:nvSpPr>
        <p:spPr>
          <a:xfrm>
            <a:off x="1" y="1158824"/>
            <a:ext cx="2041161" cy="736288"/>
          </a:xfrm>
          <a:custGeom>
            <a:avLst/>
            <a:gdLst>
              <a:gd name="connsiteX0" fmla="*/ 2041161 w 2041161"/>
              <a:gd name="connsiteY0" fmla="*/ 0 h 736288"/>
              <a:gd name="connsiteX1" fmla="*/ 2041161 w 2041161"/>
              <a:gd name="connsiteY1" fmla="*/ 282575 h 736288"/>
              <a:gd name="connsiteX2" fmla="*/ 0 w 2041161"/>
              <a:gd name="connsiteY2" fmla="*/ 736288 h 736288"/>
              <a:gd name="connsiteX3" fmla="*/ 0 w 2041161"/>
              <a:gd name="connsiteY3" fmla="*/ 454234 h 736288"/>
              <a:gd name="connsiteX4" fmla="*/ 2041161 w 2041161"/>
              <a:gd name="connsiteY4" fmla="*/ 0 h 73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1161" h="736288">
                <a:moveTo>
                  <a:pt x="2041161" y="0"/>
                </a:moveTo>
                <a:lnTo>
                  <a:pt x="2041161" y="282575"/>
                </a:lnTo>
                <a:lnTo>
                  <a:pt x="0" y="736288"/>
                </a:lnTo>
                <a:lnTo>
                  <a:pt x="0" y="454234"/>
                </a:lnTo>
                <a:lnTo>
                  <a:pt x="204116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>
            <a:noAutofit/>
          </a:bodyPr>
          <a:lstStyle>
            <a:lvl1pPr>
              <a:defRPr sz="40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2" descr="Credit Union Data Analytics and Digital Transformation Community Logo">
            <a:extLst>
              <a:ext uri="{FF2B5EF4-FFF2-40B4-BE49-F238E27FC236}">
                <a16:creationId xmlns:a16="http://schemas.microsoft.com/office/drawing/2014/main" id="{2ED640B1-2DC5-4DA4-9156-4B874A401CF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2" y="6436396"/>
            <a:ext cx="1111171" cy="33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Slide Number Placeholder 4">
            <a:extLst>
              <a:ext uri="{FF2B5EF4-FFF2-40B4-BE49-F238E27FC236}">
                <a16:creationId xmlns:a16="http://schemas.microsoft.com/office/drawing/2014/main" id="{D6D6DCF1-1C48-4163-B887-E8EF9615B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 background graph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6E7DD4E7-06E7-409A-96E2-AF7F046DF47C}"/>
              </a:ext>
            </a:extLst>
          </p:cNvPr>
          <p:cNvSpPr/>
          <p:nvPr userDrawn="1"/>
        </p:nvSpPr>
        <p:spPr>
          <a:xfrm>
            <a:off x="1" y="131763"/>
            <a:ext cx="2019811" cy="1365431"/>
          </a:xfrm>
          <a:custGeom>
            <a:avLst/>
            <a:gdLst>
              <a:gd name="connsiteX0" fmla="*/ 2019811 w 2019811"/>
              <a:gd name="connsiteY0" fmla="*/ 0 h 1365431"/>
              <a:gd name="connsiteX1" fmla="*/ 2019811 w 2019811"/>
              <a:gd name="connsiteY1" fmla="*/ 914400 h 1365431"/>
              <a:gd name="connsiteX2" fmla="*/ 0 w 2019811"/>
              <a:gd name="connsiteY2" fmla="*/ 1365431 h 1365431"/>
              <a:gd name="connsiteX3" fmla="*/ 0 w 2019811"/>
              <a:gd name="connsiteY3" fmla="*/ 449479 h 1365431"/>
              <a:gd name="connsiteX4" fmla="*/ 2019811 w 2019811"/>
              <a:gd name="connsiteY4" fmla="*/ 0 h 1365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9811" h="1365431">
                <a:moveTo>
                  <a:pt x="2019811" y="0"/>
                </a:moveTo>
                <a:lnTo>
                  <a:pt x="2019811" y="914400"/>
                </a:lnTo>
                <a:lnTo>
                  <a:pt x="0" y="1365431"/>
                </a:lnTo>
                <a:lnTo>
                  <a:pt x="0" y="449479"/>
                </a:lnTo>
                <a:lnTo>
                  <a:pt x="20198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B3874345-50CB-4B0A-A110-486BD18D4880}"/>
              </a:ext>
            </a:extLst>
          </p:cNvPr>
          <p:cNvSpPr>
            <a:spLocks/>
          </p:cNvSpPr>
          <p:nvPr userDrawn="1"/>
        </p:nvSpPr>
        <p:spPr bwMode="auto">
          <a:xfrm>
            <a:off x="9551941" y="5670708"/>
            <a:ext cx="2633967" cy="868205"/>
          </a:xfrm>
          <a:custGeom>
            <a:avLst/>
            <a:gdLst>
              <a:gd name="T0" fmla="*/ 3857 w 3857"/>
              <a:gd name="T1" fmla="*/ 0 h 1266"/>
              <a:gd name="T2" fmla="*/ 0 w 3857"/>
              <a:gd name="T3" fmla="*/ 878 h 1266"/>
              <a:gd name="T4" fmla="*/ 0 w 3857"/>
              <a:gd name="T5" fmla="*/ 1266 h 1266"/>
              <a:gd name="T6" fmla="*/ 3857 w 3857"/>
              <a:gd name="T7" fmla="*/ 386 h 1266"/>
              <a:gd name="T8" fmla="*/ 3857 w 3857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7" h="1266">
                <a:moveTo>
                  <a:pt x="3857" y="0"/>
                </a:moveTo>
                <a:lnTo>
                  <a:pt x="0" y="878"/>
                </a:lnTo>
                <a:lnTo>
                  <a:pt x="0" y="1266"/>
                </a:lnTo>
                <a:lnTo>
                  <a:pt x="3857" y="386"/>
                </a:lnTo>
                <a:lnTo>
                  <a:pt x="385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id="{504B96F6-2528-44EA-B039-D42B311A5C09}"/>
              </a:ext>
            </a:extLst>
          </p:cNvPr>
          <p:cNvSpPr>
            <a:spLocks/>
          </p:cNvSpPr>
          <p:nvPr userDrawn="1"/>
        </p:nvSpPr>
        <p:spPr bwMode="auto">
          <a:xfrm>
            <a:off x="8765344" y="5242769"/>
            <a:ext cx="3420564" cy="1168580"/>
          </a:xfrm>
          <a:custGeom>
            <a:avLst/>
            <a:gdLst>
              <a:gd name="T0" fmla="*/ 5004 w 5004"/>
              <a:gd name="T1" fmla="*/ 0 h 1704"/>
              <a:gd name="T2" fmla="*/ 0 w 5004"/>
              <a:gd name="T3" fmla="*/ 1127 h 1704"/>
              <a:gd name="T4" fmla="*/ 0 w 5004"/>
              <a:gd name="T5" fmla="*/ 1704 h 1704"/>
              <a:gd name="T6" fmla="*/ 5004 w 5004"/>
              <a:gd name="T7" fmla="*/ 579 h 1704"/>
              <a:gd name="T8" fmla="*/ 5004 w 5004"/>
              <a:gd name="T9" fmla="*/ 0 h 1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4" h="1704">
                <a:moveTo>
                  <a:pt x="5004" y="0"/>
                </a:moveTo>
                <a:lnTo>
                  <a:pt x="0" y="1127"/>
                </a:lnTo>
                <a:lnTo>
                  <a:pt x="0" y="1704"/>
                </a:lnTo>
                <a:lnTo>
                  <a:pt x="5004" y="579"/>
                </a:lnTo>
                <a:lnTo>
                  <a:pt x="500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B04DE1-01C0-402A-8FCE-B46555EF95CF}"/>
              </a:ext>
            </a:extLst>
          </p:cNvPr>
          <p:cNvSpPr/>
          <p:nvPr userDrawn="1"/>
        </p:nvSpPr>
        <p:spPr>
          <a:xfrm>
            <a:off x="2049974" y="2389"/>
            <a:ext cx="7775566" cy="1758148"/>
          </a:xfrm>
          <a:custGeom>
            <a:avLst/>
            <a:gdLst>
              <a:gd name="connsiteX0" fmla="*/ 6539149 w 7775566"/>
              <a:gd name="connsiteY0" fmla="*/ 0 h 1758148"/>
              <a:gd name="connsiteX1" fmla="*/ 7775566 w 7775566"/>
              <a:gd name="connsiteY1" fmla="*/ 0 h 1758148"/>
              <a:gd name="connsiteX2" fmla="*/ 0 w 7775566"/>
              <a:gd name="connsiteY2" fmla="*/ 1758148 h 1758148"/>
              <a:gd name="connsiteX3" fmla="*/ 0 w 7775566"/>
              <a:gd name="connsiteY3" fmla="*/ 1477194 h 1758148"/>
              <a:gd name="connsiteX4" fmla="*/ 6539149 w 7775566"/>
              <a:gd name="connsiteY4" fmla="*/ 0 h 1758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5566" h="1758148">
                <a:moveTo>
                  <a:pt x="6539149" y="0"/>
                </a:moveTo>
                <a:lnTo>
                  <a:pt x="7775566" y="0"/>
                </a:lnTo>
                <a:lnTo>
                  <a:pt x="0" y="1758148"/>
                </a:lnTo>
                <a:lnTo>
                  <a:pt x="0" y="1477194"/>
                </a:lnTo>
                <a:lnTo>
                  <a:pt x="6539149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0B0A23B6-2824-47B1-82D7-21755C109562}"/>
              </a:ext>
            </a:extLst>
          </p:cNvPr>
          <p:cNvSpPr/>
          <p:nvPr userDrawn="1"/>
        </p:nvSpPr>
        <p:spPr>
          <a:xfrm>
            <a:off x="1" y="1158824"/>
            <a:ext cx="2041161" cy="736288"/>
          </a:xfrm>
          <a:custGeom>
            <a:avLst/>
            <a:gdLst>
              <a:gd name="connsiteX0" fmla="*/ 2041161 w 2041161"/>
              <a:gd name="connsiteY0" fmla="*/ 0 h 736288"/>
              <a:gd name="connsiteX1" fmla="*/ 2041161 w 2041161"/>
              <a:gd name="connsiteY1" fmla="*/ 282575 h 736288"/>
              <a:gd name="connsiteX2" fmla="*/ 0 w 2041161"/>
              <a:gd name="connsiteY2" fmla="*/ 736288 h 736288"/>
              <a:gd name="connsiteX3" fmla="*/ 0 w 2041161"/>
              <a:gd name="connsiteY3" fmla="*/ 454234 h 736288"/>
              <a:gd name="connsiteX4" fmla="*/ 2041161 w 2041161"/>
              <a:gd name="connsiteY4" fmla="*/ 0 h 73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1161" h="736288">
                <a:moveTo>
                  <a:pt x="2041161" y="0"/>
                </a:moveTo>
                <a:lnTo>
                  <a:pt x="2041161" y="282575"/>
                </a:lnTo>
                <a:lnTo>
                  <a:pt x="0" y="736288"/>
                </a:lnTo>
                <a:lnTo>
                  <a:pt x="0" y="454234"/>
                </a:lnTo>
                <a:lnTo>
                  <a:pt x="204116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8B4FB57-0962-46CE-B7B7-2D2041346D8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097865"/>
            <a:ext cx="12188825" cy="3494311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IN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08535EC-FFBC-44C7-838B-AF5F0AB912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5788" y="4815517"/>
            <a:ext cx="3420564" cy="1168580"/>
          </a:xfr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FontTx/>
              <a:buNone/>
              <a:defRPr sz="1600">
                <a:solidFill>
                  <a:schemeClr val="accent5"/>
                </a:solidFill>
              </a:defRPr>
            </a:lvl1pPr>
            <a:lvl2pPr marL="609494" indent="0">
              <a:buFontTx/>
              <a:buNone/>
              <a:defRPr/>
            </a:lvl2pPr>
            <a:lvl3pPr marL="1218986" indent="0">
              <a:buFontTx/>
              <a:buNone/>
              <a:defRPr/>
            </a:lvl3pPr>
            <a:lvl4pPr marL="1828480" indent="0">
              <a:buFontTx/>
              <a:buNone/>
              <a:defRPr/>
            </a:lvl4pPr>
            <a:lvl5pPr marL="2437973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19BC662-37F1-4CAE-B51D-2399345107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70674" y="4815517"/>
            <a:ext cx="3420564" cy="1168580"/>
          </a:xfr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FontTx/>
              <a:buNone/>
              <a:defRPr sz="1600">
                <a:solidFill>
                  <a:schemeClr val="accent5"/>
                </a:solidFill>
              </a:defRPr>
            </a:lvl1pPr>
            <a:lvl2pPr marL="609494" indent="0">
              <a:buFontTx/>
              <a:buNone/>
              <a:defRPr/>
            </a:lvl2pPr>
            <a:lvl3pPr marL="1218986" indent="0">
              <a:buFontTx/>
              <a:buNone/>
              <a:defRPr/>
            </a:lvl3pPr>
            <a:lvl4pPr marL="1828480" indent="0">
              <a:buFontTx/>
              <a:buNone/>
              <a:defRPr/>
            </a:lvl4pPr>
            <a:lvl5pPr marL="2437973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C0C65F11-9F5F-41EF-B0D8-90FE9067B8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145560" y="4815517"/>
            <a:ext cx="3420564" cy="1168580"/>
          </a:xfr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buFontTx/>
              <a:buNone/>
              <a:defRPr sz="1600">
                <a:solidFill>
                  <a:schemeClr val="accent5"/>
                </a:solidFill>
              </a:defRPr>
            </a:lvl1pPr>
            <a:lvl2pPr marL="609494" indent="0">
              <a:buFontTx/>
              <a:buNone/>
              <a:defRPr/>
            </a:lvl2pPr>
            <a:lvl3pPr marL="1218986" indent="0">
              <a:buFontTx/>
              <a:buNone/>
              <a:defRPr/>
            </a:lvl3pPr>
            <a:lvl4pPr marL="1828480" indent="0">
              <a:buFontTx/>
              <a:buNone/>
              <a:defRPr/>
            </a:lvl4pPr>
            <a:lvl5pPr marL="2437973" indent="0">
              <a:buFontTx/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  <a:endParaRPr lang="en-IN" dirty="0"/>
          </a:p>
        </p:txBody>
      </p:sp>
      <p:pic>
        <p:nvPicPr>
          <p:cNvPr id="20" name="Picture 2" descr="Credit Union Data Analytics and Digital Transformation Community Logo">
            <a:extLst>
              <a:ext uri="{FF2B5EF4-FFF2-40B4-BE49-F238E27FC236}">
                <a16:creationId xmlns:a16="http://schemas.microsoft.com/office/drawing/2014/main" id="{418F6CF1-F601-46E4-B8FC-C3E45085A97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2" y="6436396"/>
            <a:ext cx="1111171" cy="33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9DF9FB5D-68F5-43B9-A7E9-81FED0583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>
                <a:solidFill>
                  <a:schemeClr val="bg1"/>
                </a:solidFill>
                <a:latin typeface="Open Sans" panose="020B0606030504020204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331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>
            <a:extLst>
              <a:ext uri="{FF2B5EF4-FFF2-40B4-BE49-F238E27FC236}">
                <a16:creationId xmlns:a16="http://schemas.microsoft.com/office/drawing/2014/main" id="{DBDB9FD1-ACA4-4441-BC4E-4B7DF2C476F4}"/>
              </a:ext>
            </a:extLst>
          </p:cNvPr>
          <p:cNvSpPr>
            <a:spLocks/>
          </p:cNvSpPr>
          <p:nvPr userDrawn="1"/>
        </p:nvSpPr>
        <p:spPr bwMode="auto">
          <a:xfrm>
            <a:off x="9551941" y="5670708"/>
            <a:ext cx="2633967" cy="868205"/>
          </a:xfrm>
          <a:custGeom>
            <a:avLst/>
            <a:gdLst>
              <a:gd name="T0" fmla="*/ 3857 w 3857"/>
              <a:gd name="T1" fmla="*/ 0 h 1266"/>
              <a:gd name="T2" fmla="*/ 0 w 3857"/>
              <a:gd name="T3" fmla="*/ 878 h 1266"/>
              <a:gd name="T4" fmla="*/ 0 w 3857"/>
              <a:gd name="T5" fmla="*/ 1266 h 1266"/>
              <a:gd name="T6" fmla="*/ 3857 w 3857"/>
              <a:gd name="T7" fmla="*/ 386 h 1266"/>
              <a:gd name="T8" fmla="*/ 3857 w 3857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7" h="1266">
                <a:moveTo>
                  <a:pt x="3857" y="0"/>
                </a:moveTo>
                <a:lnTo>
                  <a:pt x="0" y="878"/>
                </a:lnTo>
                <a:lnTo>
                  <a:pt x="0" y="1266"/>
                </a:lnTo>
                <a:lnTo>
                  <a:pt x="3857" y="386"/>
                </a:lnTo>
                <a:lnTo>
                  <a:pt x="385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Freeform 7">
            <a:extLst>
              <a:ext uri="{FF2B5EF4-FFF2-40B4-BE49-F238E27FC236}">
                <a16:creationId xmlns:a16="http://schemas.microsoft.com/office/drawing/2014/main" id="{9897C15A-E29C-491D-BAE6-C037D093F93E}"/>
              </a:ext>
            </a:extLst>
          </p:cNvPr>
          <p:cNvSpPr>
            <a:spLocks/>
          </p:cNvSpPr>
          <p:nvPr userDrawn="1"/>
        </p:nvSpPr>
        <p:spPr bwMode="auto">
          <a:xfrm>
            <a:off x="8765344" y="5242769"/>
            <a:ext cx="3420564" cy="1168580"/>
          </a:xfrm>
          <a:custGeom>
            <a:avLst/>
            <a:gdLst>
              <a:gd name="T0" fmla="*/ 5004 w 5004"/>
              <a:gd name="T1" fmla="*/ 0 h 1704"/>
              <a:gd name="T2" fmla="*/ 0 w 5004"/>
              <a:gd name="T3" fmla="*/ 1127 h 1704"/>
              <a:gd name="T4" fmla="*/ 0 w 5004"/>
              <a:gd name="T5" fmla="*/ 1704 h 1704"/>
              <a:gd name="T6" fmla="*/ 5004 w 5004"/>
              <a:gd name="T7" fmla="*/ 579 h 1704"/>
              <a:gd name="T8" fmla="*/ 5004 w 5004"/>
              <a:gd name="T9" fmla="*/ 0 h 1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4" h="1704">
                <a:moveTo>
                  <a:pt x="5004" y="0"/>
                </a:moveTo>
                <a:lnTo>
                  <a:pt x="0" y="1127"/>
                </a:lnTo>
                <a:lnTo>
                  <a:pt x="0" y="1704"/>
                </a:lnTo>
                <a:lnTo>
                  <a:pt x="5004" y="579"/>
                </a:lnTo>
                <a:lnTo>
                  <a:pt x="500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BF32439-52BE-4B24-92A9-CEFD6778450B}"/>
              </a:ext>
            </a:extLst>
          </p:cNvPr>
          <p:cNvSpPr/>
          <p:nvPr userDrawn="1"/>
        </p:nvSpPr>
        <p:spPr>
          <a:xfrm>
            <a:off x="1" y="131763"/>
            <a:ext cx="2019811" cy="1365431"/>
          </a:xfrm>
          <a:custGeom>
            <a:avLst/>
            <a:gdLst>
              <a:gd name="connsiteX0" fmla="*/ 2019811 w 2019811"/>
              <a:gd name="connsiteY0" fmla="*/ 0 h 1365431"/>
              <a:gd name="connsiteX1" fmla="*/ 2019811 w 2019811"/>
              <a:gd name="connsiteY1" fmla="*/ 914400 h 1365431"/>
              <a:gd name="connsiteX2" fmla="*/ 0 w 2019811"/>
              <a:gd name="connsiteY2" fmla="*/ 1365431 h 1365431"/>
              <a:gd name="connsiteX3" fmla="*/ 0 w 2019811"/>
              <a:gd name="connsiteY3" fmla="*/ 449479 h 1365431"/>
              <a:gd name="connsiteX4" fmla="*/ 2019811 w 2019811"/>
              <a:gd name="connsiteY4" fmla="*/ 0 h 1365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9811" h="1365431">
                <a:moveTo>
                  <a:pt x="2019811" y="0"/>
                </a:moveTo>
                <a:lnTo>
                  <a:pt x="2019811" y="914400"/>
                </a:lnTo>
                <a:lnTo>
                  <a:pt x="0" y="1365431"/>
                </a:lnTo>
                <a:lnTo>
                  <a:pt x="0" y="449479"/>
                </a:lnTo>
                <a:lnTo>
                  <a:pt x="201981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B32D5FA-02B0-411E-86B6-0122D182C18D}"/>
              </a:ext>
            </a:extLst>
          </p:cNvPr>
          <p:cNvSpPr/>
          <p:nvPr userDrawn="1"/>
        </p:nvSpPr>
        <p:spPr>
          <a:xfrm>
            <a:off x="2049974" y="2389"/>
            <a:ext cx="7775566" cy="1758148"/>
          </a:xfrm>
          <a:custGeom>
            <a:avLst/>
            <a:gdLst>
              <a:gd name="connsiteX0" fmla="*/ 6539149 w 7775566"/>
              <a:gd name="connsiteY0" fmla="*/ 0 h 1758148"/>
              <a:gd name="connsiteX1" fmla="*/ 7775566 w 7775566"/>
              <a:gd name="connsiteY1" fmla="*/ 0 h 1758148"/>
              <a:gd name="connsiteX2" fmla="*/ 0 w 7775566"/>
              <a:gd name="connsiteY2" fmla="*/ 1758148 h 1758148"/>
              <a:gd name="connsiteX3" fmla="*/ 0 w 7775566"/>
              <a:gd name="connsiteY3" fmla="*/ 1477194 h 1758148"/>
              <a:gd name="connsiteX4" fmla="*/ 6539149 w 7775566"/>
              <a:gd name="connsiteY4" fmla="*/ 0 h 1758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5566" h="1758148">
                <a:moveTo>
                  <a:pt x="6539149" y="0"/>
                </a:moveTo>
                <a:lnTo>
                  <a:pt x="7775566" y="0"/>
                </a:lnTo>
                <a:lnTo>
                  <a:pt x="0" y="1758148"/>
                </a:lnTo>
                <a:lnTo>
                  <a:pt x="0" y="1477194"/>
                </a:lnTo>
                <a:lnTo>
                  <a:pt x="6539149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F2F86C4-258E-4E55-AEC2-0EABA454888E}"/>
              </a:ext>
            </a:extLst>
          </p:cNvPr>
          <p:cNvSpPr/>
          <p:nvPr userDrawn="1"/>
        </p:nvSpPr>
        <p:spPr>
          <a:xfrm>
            <a:off x="1" y="1158824"/>
            <a:ext cx="2041161" cy="736288"/>
          </a:xfrm>
          <a:custGeom>
            <a:avLst/>
            <a:gdLst>
              <a:gd name="connsiteX0" fmla="*/ 2041161 w 2041161"/>
              <a:gd name="connsiteY0" fmla="*/ 0 h 736288"/>
              <a:gd name="connsiteX1" fmla="*/ 2041161 w 2041161"/>
              <a:gd name="connsiteY1" fmla="*/ 282575 h 736288"/>
              <a:gd name="connsiteX2" fmla="*/ 0 w 2041161"/>
              <a:gd name="connsiteY2" fmla="*/ 736288 h 736288"/>
              <a:gd name="connsiteX3" fmla="*/ 0 w 2041161"/>
              <a:gd name="connsiteY3" fmla="*/ 454234 h 736288"/>
              <a:gd name="connsiteX4" fmla="*/ 2041161 w 2041161"/>
              <a:gd name="connsiteY4" fmla="*/ 0 h 73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1161" h="736288">
                <a:moveTo>
                  <a:pt x="2041161" y="0"/>
                </a:moveTo>
                <a:lnTo>
                  <a:pt x="2041161" y="282575"/>
                </a:lnTo>
                <a:lnTo>
                  <a:pt x="0" y="736288"/>
                </a:lnTo>
                <a:lnTo>
                  <a:pt x="0" y="454234"/>
                </a:lnTo>
                <a:lnTo>
                  <a:pt x="2041161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2" name="Picture 2" descr="Credit Union Data Analytics and Digital Transformation Community Logo">
            <a:extLst>
              <a:ext uri="{FF2B5EF4-FFF2-40B4-BE49-F238E27FC236}">
                <a16:creationId xmlns:a16="http://schemas.microsoft.com/office/drawing/2014/main" id="{310301E6-FFD1-4A09-BC55-685BC4D3E7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2" y="6436396"/>
            <a:ext cx="1111171" cy="332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BED177B-FDE3-4D1C-BDBE-373BD7651E05}"/>
              </a:ext>
            </a:extLst>
          </p:cNvPr>
          <p:cNvSpPr txBox="1"/>
          <p:nvPr userDrawn="1"/>
        </p:nvSpPr>
        <p:spPr>
          <a:xfrm>
            <a:off x="5518348" y="6354247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solidFill>
                  <a:srgbClr val="413577"/>
                </a:solidFill>
              </a:rPr>
              <a:t>Confidential</a:t>
            </a:r>
          </a:p>
        </p:txBody>
      </p:sp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9490431E-9DF0-464D-91D6-1B1CBB65A0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lvl1pPr algn="ctr">
              <a:defRPr sz="1300" baseline="0">
                <a:solidFill>
                  <a:schemeClr val="bg1"/>
                </a:solidFill>
                <a:latin typeface="Corbel" panose="020B0503020204020204" pitchFamily="34" charset="0"/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66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64" r:id="rId9"/>
    <p:sldLayoutId id="2147483667" r:id="rId10"/>
    <p:sldLayoutId id="2147483665" r:id="rId11"/>
    <p:sldLayoutId id="2147483655" r:id="rId12"/>
    <p:sldLayoutId id="2147483656" r:id="rId13"/>
    <p:sldLayoutId id="2147483657" r:id="rId14"/>
  </p:sldLayoutIdLst>
  <p:txStyles>
    <p:titleStyle>
      <a:lvl1pPr algn="l" defTabSz="1218987" rtl="0" eaLnBrk="1" latinLnBrk="0" hangingPunct="1">
        <a:spcBef>
          <a:spcPct val="0"/>
        </a:spcBef>
        <a:buNone/>
        <a:defRPr sz="4000" b="1" i="0" kern="1200" baseline="0">
          <a:solidFill>
            <a:schemeClr val="accent5"/>
          </a:solidFill>
          <a:latin typeface="Corbel" panose="020B0503020204020204" pitchFamily="34" charset="0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 baseline="0">
          <a:solidFill>
            <a:schemeClr val="accent5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accent5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accent5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accent5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accent5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nirr3/CULytics2020" TargetMode="Externa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5">
            <a:extLst>
              <a:ext uri="{FF2B5EF4-FFF2-40B4-BE49-F238E27FC236}">
                <a16:creationId xmlns:a16="http://schemas.microsoft.com/office/drawing/2014/main" id="{FDC036F3-C8B1-42B1-A796-1D6C2432EEE5}"/>
              </a:ext>
            </a:extLst>
          </p:cNvPr>
          <p:cNvSpPr>
            <a:spLocks/>
          </p:cNvSpPr>
          <p:nvPr/>
        </p:nvSpPr>
        <p:spPr bwMode="auto">
          <a:xfrm>
            <a:off x="6093622" y="4453359"/>
            <a:ext cx="6095203" cy="1605327"/>
          </a:xfrm>
          <a:custGeom>
            <a:avLst/>
            <a:gdLst>
              <a:gd name="T0" fmla="*/ 3855 w 3855"/>
              <a:gd name="T1" fmla="*/ 0 h 1060"/>
              <a:gd name="T2" fmla="*/ 0 w 3855"/>
              <a:gd name="T3" fmla="*/ 710 h 1060"/>
              <a:gd name="T4" fmla="*/ 0 w 3855"/>
              <a:gd name="T5" fmla="*/ 1060 h 1060"/>
              <a:gd name="T6" fmla="*/ 3855 w 3855"/>
              <a:gd name="T7" fmla="*/ 350 h 1060"/>
              <a:gd name="T8" fmla="*/ 3855 w 3855"/>
              <a:gd name="T9" fmla="*/ 0 h 10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5" h="1060">
                <a:moveTo>
                  <a:pt x="3855" y="0"/>
                </a:moveTo>
                <a:lnTo>
                  <a:pt x="0" y="710"/>
                </a:lnTo>
                <a:lnTo>
                  <a:pt x="0" y="1060"/>
                </a:lnTo>
                <a:lnTo>
                  <a:pt x="3855" y="350"/>
                </a:lnTo>
                <a:lnTo>
                  <a:pt x="3855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4" name="Picture Placeholder 13" descr="A group of people in a room&#10;&#10;Description automatically generated">
            <a:extLst>
              <a:ext uri="{FF2B5EF4-FFF2-40B4-BE49-F238E27FC236}">
                <a16:creationId xmlns:a16="http://schemas.microsoft.com/office/drawing/2014/main" id="{D292D6E8-E431-4B40-A9C9-7840D09C979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689" b="7689"/>
          <a:stretch>
            <a:fillRect/>
          </a:stretch>
        </p:blipFill>
        <p:spPr>
          <a:xfrm>
            <a:off x="0" y="345382"/>
            <a:ext cx="12188825" cy="6299257"/>
          </a:xfrm>
          <a:custGeom>
            <a:avLst/>
            <a:gdLst>
              <a:gd name="connsiteX0" fmla="*/ 0 w 12188825"/>
              <a:gd name="connsiteY0" fmla="*/ 0 h 6480175"/>
              <a:gd name="connsiteX1" fmla="*/ 12188825 w 12188825"/>
              <a:gd name="connsiteY1" fmla="*/ 0 h 6480175"/>
              <a:gd name="connsiteX2" fmla="*/ 12188825 w 12188825"/>
              <a:gd name="connsiteY2" fmla="*/ 6480175 h 6480175"/>
              <a:gd name="connsiteX3" fmla="*/ 0 w 12188825"/>
              <a:gd name="connsiteY3" fmla="*/ 6480175 h 6480175"/>
              <a:gd name="connsiteX4" fmla="*/ 0 w 12188825"/>
              <a:gd name="connsiteY4" fmla="*/ 0 h 6480175"/>
              <a:gd name="connsiteX0" fmla="*/ 0 w 12188825"/>
              <a:gd name="connsiteY0" fmla="*/ 0 h 6480175"/>
              <a:gd name="connsiteX1" fmla="*/ 12188825 w 12188825"/>
              <a:gd name="connsiteY1" fmla="*/ 0 h 6480175"/>
              <a:gd name="connsiteX2" fmla="*/ 12188825 w 12188825"/>
              <a:gd name="connsiteY2" fmla="*/ 6480175 h 6480175"/>
              <a:gd name="connsiteX3" fmla="*/ 0 w 12188825"/>
              <a:gd name="connsiteY3" fmla="*/ 6480175 h 6480175"/>
              <a:gd name="connsiteX4" fmla="*/ 0 w 12188825"/>
              <a:gd name="connsiteY4" fmla="*/ 2165985 h 6480175"/>
              <a:gd name="connsiteX5" fmla="*/ 0 w 12188825"/>
              <a:gd name="connsiteY5" fmla="*/ 0 h 6480175"/>
              <a:gd name="connsiteX0" fmla="*/ 0 w 12188825"/>
              <a:gd name="connsiteY0" fmla="*/ 2165985 h 6480175"/>
              <a:gd name="connsiteX1" fmla="*/ 12188825 w 12188825"/>
              <a:gd name="connsiteY1" fmla="*/ 0 h 6480175"/>
              <a:gd name="connsiteX2" fmla="*/ 12188825 w 12188825"/>
              <a:gd name="connsiteY2" fmla="*/ 6480175 h 6480175"/>
              <a:gd name="connsiteX3" fmla="*/ 0 w 12188825"/>
              <a:gd name="connsiteY3" fmla="*/ 6480175 h 6480175"/>
              <a:gd name="connsiteX4" fmla="*/ 0 w 12188825"/>
              <a:gd name="connsiteY4" fmla="*/ 2165985 h 6480175"/>
              <a:gd name="connsiteX0" fmla="*/ 0 w 12188825"/>
              <a:gd name="connsiteY0" fmla="*/ 2165985 h 6480175"/>
              <a:gd name="connsiteX1" fmla="*/ 12188825 w 12188825"/>
              <a:gd name="connsiteY1" fmla="*/ 0 h 6480175"/>
              <a:gd name="connsiteX2" fmla="*/ 12181840 w 12188825"/>
              <a:gd name="connsiteY2" fmla="*/ 4106356 h 6480175"/>
              <a:gd name="connsiteX3" fmla="*/ 12188825 w 12188825"/>
              <a:gd name="connsiteY3" fmla="*/ 6480175 h 6480175"/>
              <a:gd name="connsiteX4" fmla="*/ 0 w 12188825"/>
              <a:gd name="connsiteY4" fmla="*/ 6480175 h 6480175"/>
              <a:gd name="connsiteX5" fmla="*/ 0 w 12188825"/>
              <a:gd name="connsiteY5" fmla="*/ 2165985 h 6480175"/>
              <a:gd name="connsiteX0" fmla="*/ 0 w 12188825"/>
              <a:gd name="connsiteY0" fmla="*/ 2165985 h 6522156"/>
              <a:gd name="connsiteX1" fmla="*/ 12188825 w 12188825"/>
              <a:gd name="connsiteY1" fmla="*/ 0 h 6522156"/>
              <a:gd name="connsiteX2" fmla="*/ 12181840 w 12188825"/>
              <a:gd name="connsiteY2" fmla="*/ 4106356 h 6522156"/>
              <a:gd name="connsiteX3" fmla="*/ 0 w 12188825"/>
              <a:gd name="connsiteY3" fmla="*/ 6480175 h 6522156"/>
              <a:gd name="connsiteX4" fmla="*/ 0 w 12188825"/>
              <a:gd name="connsiteY4" fmla="*/ 2165985 h 6522156"/>
              <a:gd name="connsiteX0" fmla="*/ 0 w 12188825"/>
              <a:gd name="connsiteY0" fmla="*/ 2165985 h 6480175"/>
              <a:gd name="connsiteX1" fmla="*/ 12188825 w 12188825"/>
              <a:gd name="connsiteY1" fmla="*/ 0 h 6480175"/>
              <a:gd name="connsiteX2" fmla="*/ 12181840 w 12188825"/>
              <a:gd name="connsiteY2" fmla="*/ 4106356 h 6480175"/>
              <a:gd name="connsiteX3" fmla="*/ 0 w 12188825"/>
              <a:gd name="connsiteY3" fmla="*/ 6480175 h 6480175"/>
              <a:gd name="connsiteX4" fmla="*/ 0 w 12188825"/>
              <a:gd name="connsiteY4" fmla="*/ 2165985 h 6480175"/>
              <a:gd name="connsiteX0" fmla="*/ 20320 w 12209145"/>
              <a:gd name="connsiteY0" fmla="*/ 2165985 h 6480175"/>
              <a:gd name="connsiteX1" fmla="*/ 12209145 w 12209145"/>
              <a:gd name="connsiteY1" fmla="*/ 0 h 6480175"/>
              <a:gd name="connsiteX2" fmla="*/ 12202160 w 12209145"/>
              <a:gd name="connsiteY2" fmla="*/ 4106356 h 6480175"/>
              <a:gd name="connsiteX3" fmla="*/ 20320 w 12209145"/>
              <a:gd name="connsiteY3" fmla="*/ 6480175 h 6480175"/>
              <a:gd name="connsiteX4" fmla="*/ 0 w 12209145"/>
              <a:gd name="connsiteY4" fmla="*/ 6280596 h 6480175"/>
              <a:gd name="connsiteX5" fmla="*/ 20320 w 12209145"/>
              <a:gd name="connsiteY5" fmla="*/ 2165985 h 6480175"/>
              <a:gd name="connsiteX0" fmla="*/ 20320 w 12209145"/>
              <a:gd name="connsiteY0" fmla="*/ 2165985 h 6280596"/>
              <a:gd name="connsiteX1" fmla="*/ 12209145 w 12209145"/>
              <a:gd name="connsiteY1" fmla="*/ 0 h 6280596"/>
              <a:gd name="connsiteX2" fmla="*/ 12202160 w 12209145"/>
              <a:gd name="connsiteY2" fmla="*/ 4106356 h 6280596"/>
              <a:gd name="connsiteX3" fmla="*/ 0 w 12209145"/>
              <a:gd name="connsiteY3" fmla="*/ 6280596 h 6280596"/>
              <a:gd name="connsiteX4" fmla="*/ 20320 w 12209145"/>
              <a:gd name="connsiteY4" fmla="*/ 2165985 h 6280596"/>
              <a:gd name="connsiteX0" fmla="*/ 20320 w 12211972"/>
              <a:gd name="connsiteY0" fmla="*/ 2165985 h 6280596"/>
              <a:gd name="connsiteX1" fmla="*/ 12209145 w 12211972"/>
              <a:gd name="connsiteY1" fmla="*/ 0 h 6280596"/>
              <a:gd name="connsiteX2" fmla="*/ 12211491 w 12211972"/>
              <a:gd name="connsiteY2" fmla="*/ 4115687 h 6280596"/>
              <a:gd name="connsiteX3" fmla="*/ 0 w 12211972"/>
              <a:gd name="connsiteY3" fmla="*/ 6280596 h 6280596"/>
              <a:gd name="connsiteX4" fmla="*/ 20320 w 12211972"/>
              <a:gd name="connsiteY4" fmla="*/ 2165985 h 6280596"/>
              <a:gd name="connsiteX0" fmla="*/ 20320 w 12227806"/>
              <a:gd name="connsiteY0" fmla="*/ 2184646 h 6299257"/>
              <a:gd name="connsiteX1" fmla="*/ 12227806 w 12227806"/>
              <a:gd name="connsiteY1" fmla="*/ 0 h 6299257"/>
              <a:gd name="connsiteX2" fmla="*/ 12211491 w 12227806"/>
              <a:gd name="connsiteY2" fmla="*/ 4134348 h 6299257"/>
              <a:gd name="connsiteX3" fmla="*/ 0 w 12227806"/>
              <a:gd name="connsiteY3" fmla="*/ 6299257 h 6299257"/>
              <a:gd name="connsiteX4" fmla="*/ 20320 w 12227806"/>
              <a:gd name="connsiteY4" fmla="*/ 2184646 h 6299257"/>
              <a:gd name="connsiteX0" fmla="*/ 20320 w 12227806"/>
              <a:gd name="connsiteY0" fmla="*/ 2184646 h 6299257"/>
              <a:gd name="connsiteX1" fmla="*/ 12227806 w 12227806"/>
              <a:gd name="connsiteY1" fmla="*/ 0 h 6299257"/>
              <a:gd name="connsiteX2" fmla="*/ 12211491 w 12227806"/>
              <a:gd name="connsiteY2" fmla="*/ 4125017 h 6299257"/>
              <a:gd name="connsiteX3" fmla="*/ 0 w 12227806"/>
              <a:gd name="connsiteY3" fmla="*/ 6299257 h 6299257"/>
              <a:gd name="connsiteX4" fmla="*/ 20320 w 12227806"/>
              <a:gd name="connsiteY4" fmla="*/ 2184646 h 6299257"/>
              <a:gd name="connsiteX0" fmla="*/ 1659 w 12227806"/>
              <a:gd name="connsiteY0" fmla="*/ 2203307 h 6299257"/>
              <a:gd name="connsiteX1" fmla="*/ 12227806 w 12227806"/>
              <a:gd name="connsiteY1" fmla="*/ 0 h 6299257"/>
              <a:gd name="connsiteX2" fmla="*/ 12211491 w 12227806"/>
              <a:gd name="connsiteY2" fmla="*/ 4125017 h 6299257"/>
              <a:gd name="connsiteX3" fmla="*/ 0 w 12227806"/>
              <a:gd name="connsiteY3" fmla="*/ 6299257 h 6299257"/>
              <a:gd name="connsiteX4" fmla="*/ 1659 w 12227806"/>
              <a:gd name="connsiteY4" fmla="*/ 2203307 h 6299257"/>
              <a:gd name="connsiteX0" fmla="*/ 1659 w 12211970"/>
              <a:gd name="connsiteY0" fmla="*/ 2203307 h 6299257"/>
              <a:gd name="connsiteX1" fmla="*/ 12209113 w 12211970"/>
              <a:gd name="connsiteY1" fmla="*/ 0 h 6299257"/>
              <a:gd name="connsiteX2" fmla="*/ 12211491 w 12211970"/>
              <a:gd name="connsiteY2" fmla="*/ 4125017 h 6299257"/>
              <a:gd name="connsiteX3" fmla="*/ 0 w 12211970"/>
              <a:gd name="connsiteY3" fmla="*/ 6299257 h 6299257"/>
              <a:gd name="connsiteX4" fmla="*/ 1659 w 12211970"/>
              <a:gd name="connsiteY4" fmla="*/ 2203307 h 6299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1970" h="6299257">
                <a:moveTo>
                  <a:pt x="1659" y="2203307"/>
                </a:moveTo>
                <a:lnTo>
                  <a:pt x="12209113" y="0"/>
                </a:lnTo>
                <a:cubicBezTo>
                  <a:pt x="12206785" y="1368785"/>
                  <a:pt x="12213819" y="2756232"/>
                  <a:pt x="12211491" y="4125017"/>
                </a:cubicBezTo>
                <a:lnTo>
                  <a:pt x="0" y="6299257"/>
                </a:lnTo>
                <a:lnTo>
                  <a:pt x="1659" y="2203307"/>
                </a:lnTo>
                <a:close/>
              </a:path>
            </a:pathLst>
          </a:custGeom>
        </p:spPr>
      </p:pic>
      <p:sp>
        <p:nvSpPr>
          <p:cNvPr id="25" name="Freeform 7">
            <a:extLst>
              <a:ext uri="{FF2B5EF4-FFF2-40B4-BE49-F238E27FC236}">
                <a16:creationId xmlns:a16="http://schemas.microsoft.com/office/drawing/2014/main" id="{5E449498-9459-432F-BFEF-24336680B8FA}"/>
              </a:ext>
            </a:extLst>
          </p:cNvPr>
          <p:cNvSpPr>
            <a:spLocks/>
          </p:cNvSpPr>
          <p:nvPr/>
        </p:nvSpPr>
        <p:spPr bwMode="auto">
          <a:xfrm>
            <a:off x="1" y="4660713"/>
            <a:ext cx="7469918" cy="2224672"/>
          </a:xfrm>
          <a:custGeom>
            <a:avLst/>
            <a:gdLst>
              <a:gd name="T0" fmla="*/ 0 w 5041"/>
              <a:gd name="T1" fmla="*/ 927 h 1407"/>
              <a:gd name="T2" fmla="*/ 0 w 5041"/>
              <a:gd name="T3" fmla="*/ 1407 h 1407"/>
              <a:gd name="T4" fmla="*/ 5041 w 5041"/>
              <a:gd name="T5" fmla="*/ 477 h 1407"/>
              <a:gd name="T6" fmla="*/ 5041 w 5041"/>
              <a:gd name="T7" fmla="*/ 0 h 1407"/>
              <a:gd name="T8" fmla="*/ 0 w 5041"/>
              <a:gd name="T9" fmla="*/ 927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41" h="1407">
                <a:moveTo>
                  <a:pt x="0" y="927"/>
                </a:moveTo>
                <a:lnTo>
                  <a:pt x="0" y="1407"/>
                </a:lnTo>
                <a:lnTo>
                  <a:pt x="5041" y="477"/>
                </a:lnTo>
                <a:lnTo>
                  <a:pt x="5041" y="0"/>
                </a:lnTo>
                <a:lnTo>
                  <a:pt x="0" y="9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9" name="Freeform 7">
            <a:extLst>
              <a:ext uri="{FF2B5EF4-FFF2-40B4-BE49-F238E27FC236}">
                <a16:creationId xmlns:a16="http://schemas.microsoft.com/office/drawing/2014/main" id="{2624B6FA-AA97-4D42-911A-AD334C6B71BE}"/>
              </a:ext>
            </a:extLst>
          </p:cNvPr>
          <p:cNvSpPr>
            <a:spLocks/>
          </p:cNvSpPr>
          <p:nvPr/>
        </p:nvSpPr>
        <p:spPr bwMode="auto">
          <a:xfrm>
            <a:off x="-1" y="4094591"/>
            <a:ext cx="7466131" cy="2224672"/>
          </a:xfrm>
          <a:custGeom>
            <a:avLst/>
            <a:gdLst>
              <a:gd name="T0" fmla="*/ 0 w 5041"/>
              <a:gd name="T1" fmla="*/ 927 h 1407"/>
              <a:gd name="T2" fmla="*/ 0 w 5041"/>
              <a:gd name="T3" fmla="*/ 1407 h 1407"/>
              <a:gd name="T4" fmla="*/ 5041 w 5041"/>
              <a:gd name="T5" fmla="*/ 477 h 1407"/>
              <a:gd name="T6" fmla="*/ 5041 w 5041"/>
              <a:gd name="T7" fmla="*/ 0 h 1407"/>
              <a:gd name="T8" fmla="*/ 0 w 5041"/>
              <a:gd name="T9" fmla="*/ 927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41" h="1407">
                <a:moveTo>
                  <a:pt x="0" y="927"/>
                </a:moveTo>
                <a:lnTo>
                  <a:pt x="0" y="1407"/>
                </a:lnTo>
                <a:lnTo>
                  <a:pt x="5041" y="477"/>
                </a:lnTo>
                <a:lnTo>
                  <a:pt x="5041" y="0"/>
                </a:lnTo>
                <a:lnTo>
                  <a:pt x="0" y="9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6" name="Subtitle 4">
            <a:extLst>
              <a:ext uri="{FF2B5EF4-FFF2-40B4-BE49-F238E27FC236}">
                <a16:creationId xmlns:a16="http://schemas.microsoft.com/office/drawing/2014/main" id="{FED36BF8-EE24-614B-A0D2-0D9C4173E9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360" y="5773049"/>
            <a:ext cx="5452902" cy="764440"/>
          </a:xfrm>
        </p:spPr>
        <p:txBody>
          <a:bodyPr>
            <a:normAutofit fontScale="92500" lnSpcReduction="20000"/>
          </a:bodyPr>
          <a:lstStyle/>
          <a:p>
            <a:r>
              <a:rPr lang="en-IN" dirty="0" smtClean="0">
                <a:solidFill>
                  <a:schemeClr val="bg1"/>
                </a:solidFill>
              </a:rPr>
              <a:t>Nicklas Ankarstad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sz="14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Sr. Manager, Adv. Analytics &amp; BI</a:t>
            </a:r>
          </a:p>
          <a:p>
            <a:r>
              <a:rPr lang="en-IN" sz="1400" kern="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Alliant Credit Union</a:t>
            </a:r>
            <a:endParaRPr lang="en-US" sz="1400" kern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7" name="Freeform 7">
            <a:extLst>
              <a:ext uri="{FF2B5EF4-FFF2-40B4-BE49-F238E27FC236}">
                <a16:creationId xmlns:a16="http://schemas.microsoft.com/office/drawing/2014/main" id="{0C75852B-A8C4-714B-B4F7-D7D234B39FAA}"/>
              </a:ext>
            </a:extLst>
          </p:cNvPr>
          <p:cNvSpPr>
            <a:spLocks/>
          </p:cNvSpPr>
          <p:nvPr/>
        </p:nvSpPr>
        <p:spPr bwMode="auto">
          <a:xfrm>
            <a:off x="-3787" y="3717032"/>
            <a:ext cx="7469917" cy="2224672"/>
          </a:xfrm>
          <a:custGeom>
            <a:avLst/>
            <a:gdLst>
              <a:gd name="T0" fmla="*/ 0 w 5041"/>
              <a:gd name="T1" fmla="*/ 927 h 1407"/>
              <a:gd name="T2" fmla="*/ 0 w 5041"/>
              <a:gd name="T3" fmla="*/ 1407 h 1407"/>
              <a:gd name="T4" fmla="*/ 5041 w 5041"/>
              <a:gd name="T5" fmla="*/ 477 h 1407"/>
              <a:gd name="T6" fmla="*/ 5041 w 5041"/>
              <a:gd name="T7" fmla="*/ 0 h 1407"/>
              <a:gd name="T8" fmla="*/ 0 w 5041"/>
              <a:gd name="T9" fmla="*/ 927 h 1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41" h="1407">
                <a:moveTo>
                  <a:pt x="0" y="927"/>
                </a:moveTo>
                <a:lnTo>
                  <a:pt x="0" y="1407"/>
                </a:lnTo>
                <a:lnTo>
                  <a:pt x="5041" y="477"/>
                </a:lnTo>
                <a:lnTo>
                  <a:pt x="5041" y="0"/>
                </a:lnTo>
                <a:lnTo>
                  <a:pt x="0" y="92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8" name="Title 2">
            <a:extLst>
              <a:ext uri="{FF2B5EF4-FFF2-40B4-BE49-F238E27FC236}">
                <a16:creationId xmlns:a16="http://schemas.microsoft.com/office/drawing/2014/main" id="{B568BF91-B12A-CF46-9925-B00498F14A7A}"/>
              </a:ext>
            </a:extLst>
          </p:cNvPr>
          <p:cNvSpPr txBox="1">
            <a:spLocks/>
          </p:cNvSpPr>
          <p:nvPr/>
        </p:nvSpPr>
        <p:spPr>
          <a:xfrm>
            <a:off x="250243" y="4379026"/>
            <a:ext cx="7469917" cy="1404164"/>
          </a:xfrm>
          <a:prstGeom prst="rect">
            <a:avLst/>
          </a:prstGeom>
        </p:spPr>
        <p:txBody>
          <a:bodyPr vert="horz" lIns="121899" tIns="60949" rIns="121899" bIns="60949" rtlCol="0" anchor="b">
            <a:noAutofit/>
          </a:bodyPr>
          <a:lstStyle>
            <a:lvl1pPr algn="l" defTabSz="121898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000" b="1" i="0" kern="1200" baseline="0" smtClean="0">
                <a:solidFill>
                  <a:schemeClr val="accent5"/>
                </a:solidFill>
                <a:latin typeface="Corbel" panose="020B0503020204020204" pitchFamily="34" charset="0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IN" dirty="0">
                <a:solidFill>
                  <a:schemeClr val="bg1"/>
                </a:solidFill>
              </a:rPr>
              <a:t>Explaining Explainable AI (XAI)</a:t>
            </a:r>
            <a:endParaRPr lang="en-IN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 Local </a:t>
            </a:r>
            <a:r>
              <a:rPr lang="en-US" dirty="0" smtClean="0"/>
              <a:t>Importance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441" y="1628800"/>
            <a:ext cx="5383398" cy="2836911"/>
          </a:xfrm>
        </p:spPr>
        <p:txBody>
          <a:bodyPr>
            <a:normAutofit fontScale="62500" lnSpcReduction="20000"/>
          </a:bodyPr>
          <a:lstStyle/>
          <a:p>
            <a:r>
              <a:rPr lang="en-US" b="1" i="1" dirty="0"/>
              <a:t>SHAP</a:t>
            </a:r>
            <a:r>
              <a:rPr lang="en-US" i="1" dirty="0"/>
              <a:t> (</a:t>
            </a:r>
            <a:r>
              <a:rPr lang="en-US" i="1" dirty="0" err="1"/>
              <a:t>SHapley</a:t>
            </a:r>
            <a:r>
              <a:rPr lang="en-US" i="1" dirty="0"/>
              <a:t> Additive </a:t>
            </a:r>
            <a:r>
              <a:rPr lang="en-US" i="1" dirty="0" err="1"/>
              <a:t>exPlanations</a:t>
            </a:r>
            <a:r>
              <a:rPr lang="en-US" i="1" dirty="0"/>
              <a:t>) is a game theoretic approach to explain the output of any machine learning model. </a:t>
            </a:r>
          </a:p>
          <a:p>
            <a:r>
              <a:rPr lang="en-US" i="1" dirty="0"/>
              <a:t>It connects optimal credit allocation with local explanations using the classic Shapley values from game theory and their related extensions.</a:t>
            </a:r>
          </a:p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82444" y="1174074"/>
            <a:ext cx="5472608" cy="49520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b="6327"/>
          <a:stretch/>
        </p:blipFill>
        <p:spPr>
          <a:xfrm>
            <a:off x="-31511" y="4869160"/>
            <a:ext cx="7008931" cy="106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35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SHAP Global Importance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3900795" cy="4525963"/>
          </a:xfrm>
        </p:spPr>
        <p:txBody>
          <a:bodyPr>
            <a:normAutofit fontScale="92500" lnSpcReduction="20000"/>
          </a:bodyPr>
          <a:lstStyle/>
          <a:p>
            <a:pPr marL="342900" indent="-342900"/>
            <a:r>
              <a:rPr lang="en-US" dirty="0"/>
              <a:t>SHAP global importance is consistent with its local importance since its an aggregation of local importance.</a:t>
            </a:r>
          </a:p>
          <a:p>
            <a:pPr marL="342900" indent="-342900"/>
            <a:r>
              <a:rPr lang="en-US" dirty="0"/>
              <a:t>It’s also very accurate for </a:t>
            </a:r>
            <a:r>
              <a:rPr lang="en-US" dirty="0" smtClean="0"/>
              <a:t>tree-based </a:t>
            </a:r>
            <a:r>
              <a:rPr lang="en-US" dirty="0"/>
              <a:t>models</a:t>
            </a:r>
          </a:p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382934" y="1572826"/>
            <a:ext cx="3269732" cy="45259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2666" y="1700808"/>
            <a:ext cx="4284325" cy="439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812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InterpretML</a:t>
            </a:r>
            <a:r>
              <a:rPr lang="en-US" dirty="0" smtClean="0"/>
              <a:t> Explainable Boosting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/>
            <a:r>
              <a:rPr lang="en-US" dirty="0"/>
              <a:t>EBM uses modern machine learning techniques like bagging and boosting to breathe new life into traditional GAMs (Generalized Additive Models). </a:t>
            </a:r>
          </a:p>
          <a:p>
            <a:pPr marL="342900" indent="-342900"/>
            <a:r>
              <a:rPr lang="en-US" dirty="0"/>
              <a:t>This makes them as accurate as random forests and gradient boosted trees, and also enhances their intelligibility and </a:t>
            </a:r>
            <a:r>
              <a:rPr lang="en-US" dirty="0" err="1" smtClean="0"/>
              <a:t>editability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96013" y="2335450"/>
            <a:ext cx="5383212" cy="305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964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EBM Dashboard</a:t>
            </a:r>
            <a:endParaRPr lang="en-US" dirty="0"/>
          </a:p>
        </p:txBody>
      </p:sp>
      <p:pic>
        <p:nvPicPr>
          <p:cNvPr id="7" name="Picture 8" descr="image010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9"/>
          <a:stretch/>
        </p:blipFill>
        <p:spPr bwMode="auto">
          <a:xfrm>
            <a:off x="240728" y="1628800"/>
            <a:ext cx="5752085" cy="439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Content Placeholder 7" descr="image007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6013" y="1628800"/>
            <a:ext cx="5383212" cy="439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882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what?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342900" indent="-342900"/>
            <a:r>
              <a:rPr lang="en-US" dirty="0"/>
              <a:t>Build trust with your stakeholders by being transparent in modeling</a:t>
            </a:r>
          </a:p>
          <a:p>
            <a:pPr marL="342900" indent="-342900"/>
            <a:r>
              <a:rPr lang="en-US" dirty="0"/>
              <a:t>If you are a decision maker, always ask your data scientist or vendor for explanations of how the model makes decisions</a:t>
            </a:r>
          </a:p>
          <a:p>
            <a:pPr marL="342900" indent="-342900"/>
            <a:r>
              <a:rPr lang="en-US" dirty="0"/>
              <a:t>As with almost everything in life, the best model and explanations option usually depends on the situation</a:t>
            </a:r>
          </a:p>
          <a:p>
            <a:pPr marL="342900" indent="-342900"/>
            <a:r>
              <a:rPr lang="en-US" dirty="0"/>
              <a:t>To be better prepared for the situations, its good to use a framework, like the one developed by Patrick Hall from </a:t>
            </a:r>
            <a:r>
              <a:rPr lang="en-US" dirty="0" smtClean="0"/>
              <a:t>H20.ai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813" y="1019976"/>
            <a:ext cx="4682688" cy="510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00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560784B1-3D0A-459E-9B67-532F0A1780F7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772" b="13772"/>
          <a:stretch>
            <a:fillRect/>
          </a:stretch>
        </p:blipFill>
        <p:spPr/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B42A3FE6-B098-4355-AD0E-F716217CDCCD}"/>
              </a:ext>
            </a:extLst>
          </p:cNvPr>
          <p:cNvSpPr>
            <a:spLocks/>
          </p:cNvSpPr>
          <p:nvPr/>
        </p:nvSpPr>
        <p:spPr bwMode="auto">
          <a:xfrm>
            <a:off x="6115050" y="4155529"/>
            <a:ext cx="6097270" cy="2009775"/>
          </a:xfrm>
          <a:custGeom>
            <a:avLst/>
            <a:gdLst>
              <a:gd name="T0" fmla="*/ 3857 w 3857"/>
              <a:gd name="T1" fmla="*/ 0 h 1266"/>
              <a:gd name="T2" fmla="*/ 0 w 3857"/>
              <a:gd name="T3" fmla="*/ 878 h 1266"/>
              <a:gd name="T4" fmla="*/ 0 w 3857"/>
              <a:gd name="T5" fmla="*/ 1266 h 1266"/>
              <a:gd name="T6" fmla="*/ 3857 w 3857"/>
              <a:gd name="T7" fmla="*/ 386 h 1266"/>
              <a:gd name="T8" fmla="*/ 3857 w 3857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7" h="1266">
                <a:moveTo>
                  <a:pt x="3857" y="0"/>
                </a:moveTo>
                <a:lnTo>
                  <a:pt x="0" y="878"/>
                </a:lnTo>
                <a:lnTo>
                  <a:pt x="0" y="1266"/>
                </a:lnTo>
                <a:lnTo>
                  <a:pt x="3857" y="386"/>
                </a:lnTo>
                <a:lnTo>
                  <a:pt x="3857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4" name="Freeform 8">
            <a:extLst>
              <a:ext uri="{FF2B5EF4-FFF2-40B4-BE49-F238E27FC236}">
                <a16:creationId xmlns:a16="http://schemas.microsoft.com/office/drawing/2014/main" id="{945FF251-741E-4C19-9522-50019E597482}"/>
              </a:ext>
            </a:extLst>
          </p:cNvPr>
          <p:cNvSpPr>
            <a:spLocks/>
          </p:cNvSpPr>
          <p:nvPr/>
        </p:nvSpPr>
        <p:spPr bwMode="auto">
          <a:xfrm>
            <a:off x="-6350" y="260648"/>
            <a:ext cx="6199188" cy="2298700"/>
          </a:xfrm>
          <a:custGeom>
            <a:avLst/>
            <a:gdLst>
              <a:gd name="T0" fmla="*/ 3905 w 3905"/>
              <a:gd name="T1" fmla="*/ 0 h 1448"/>
              <a:gd name="T2" fmla="*/ 0 w 3905"/>
              <a:gd name="T3" fmla="*/ 869 h 1448"/>
              <a:gd name="T4" fmla="*/ 0 w 3905"/>
              <a:gd name="T5" fmla="*/ 1448 h 1448"/>
              <a:gd name="T6" fmla="*/ 3905 w 3905"/>
              <a:gd name="T7" fmla="*/ 576 h 1448"/>
              <a:gd name="T8" fmla="*/ 3905 w 3905"/>
              <a:gd name="T9" fmla="*/ 0 h 14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05" h="1448">
                <a:moveTo>
                  <a:pt x="3905" y="0"/>
                </a:moveTo>
                <a:lnTo>
                  <a:pt x="0" y="869"/>
                </a:lnTo>
                <a:lnTo>
                  <a:pt x="0" y="1448"/>
                </a:lnTo>
                <a:lnTo>
                  <a:pt x="3905" y="576"/>
                </a:lnTo>
                <a:lnTo>
                  <a:pt x="390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6" name="Freeform 10">
            <a:extLst>
              <a:ext uri="{FF2B5EF4-FFF2-40B4-BE49-F238E27FC236}">
                <a16:creationId xmlns:a16="http://schemas.microsoft.com/office/drawing/2014/main" id="{B390857D-62C1-47CA-A67B-A29BB9961E61}"/>
              </a:ext>
            </a:extLst>
          </p:cNvPr>
          <p:cNvSpPr>
            <a:spLocks/>
          </p:cNvSpPr>
          <p:nvPr/>
        </p:nvSpPr>
        <p:spPr bwMode="auto">
          <a:xfrm>
            <a:off x="-6350" y="1103610"/>
            <a:ext cx="6220538" cy="1665288"/>
          </a:xfrm>
          <a:custGeom>
            <a:avLst/>
            <a:gdLst>
              <a:gd name="T0" fmla="*/ 0 w 3903"/>
              <a:gd name="T1" fmla="*/ 872 h 1049"/>
              <a:gd name="T2" fmla="*/ 0 w 3903"/>
              <a:gd name="T3" fmla="*/ 1049 h 1049"/>
              <a:gd name="T4" fmla="*/ 3903 w 3903"/>
              <a:gd name="T5" fmla="*/ 178 h 1049"/>
              <a:gd name="T6" fmla="*/ 3903 w 3903"/>
              <a:gd name="T7" fmla="*/ 0 h 1049"/>
              <a:gd name="T8" fmla="*/ 0 w 3903"/>
              <a:gd name="T9" fmla="*/ 872 h 10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03" h="1049">
                <a:moveTo>
                  <a:pt x="0" y="872"/>
                </a:moveTo>
                <a:lnTo>
                  <a:pt x="0" y="1049"/>
                </a:lnTo>
                <a:lnTo>
                  <a:pt x="3903" y="178"/>
                </a:lnTo>
                <a:lnTo>
                  <a:pt x="3903" y="0"/>
                </a:lnTo>
                <a:lnTo>
                  <a:pt x="0" y="8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5" name="Freeform 9">
            <a:extLst>
              <a:ext uri="{FF2B5EF4-FFF2-40B4-BE49-F238E27FC236}">
                <a16:creationId xmlns:a16="http://schemas.microsoft.com/office/drawing/2014/main" id="{99F48138-02DB-4037-8B58-1CFD66B25751}"/>
              </a:ext>
            </a:extLst>
          </p:cNvPr>
          <p:cNvSpPr>
            <a:spLocks/>
          </p:cNvSpPr>
          <p:nvPr/>
        </p:nvSpPr>
        <p:spPr bwMode="auto">
          <a:xfrm>
            <a:off x="6223000" y="265410"/>
            <a:ext cx="5965825" cy="1624013"/>
          </a:xfrm>
          <a:custGeom>
            <a:avLst/>
            <a:gdLst>
              <a:gd name="T0" fmla="*/ 0 w 3789"/>
              <a:gd name="T1" fmla="*/ 846 h 1023"/>
              <a:gd name="T2" fmla="*/ 0 w 3789"/>
              <a:gd name="T3" fmla="*/ 1023 h 1023"/>
              <a:gd name="T4" fmla="*/ 3789 w 3789"/>
              <a:gd name="T5" fmla="*/ 177 h 1023"/>
              <a:gd name="T6" fmla="*/ 3789 w 3789"/>
              <a:gd name="T7" fmla="*/ 0 h 1023"/>
              <a:gd name="T8" fmla="*/ 0 w 3789"/>
              <a:gd name="T9" fmla="*/ 846 h 10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89" h="1023">
                <a:moveTo>
                  <a:pt x="0" y="846"/>
                </a:moveTo>
                <a:lnTo>
                  <a:pt x="0" y="1023"/>
                </a:lnTo>
                <a:lnTo>
                  <a:pt x="3789" y="177"/>
                </a:lnTo>
                <a:lnTo>
                  <a:pt x="3789" y="0"/>
                </a:lnTo>
                <a:lnTo>
                  <a:pt x="0" y="84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03B9F68B-6049-4012-856D-14E9400CA5E1}"/>
              </a:ext>
            </a:extLst>
          </p:cNvPr>
          <p:cNvSpPr>
            <a:spLocks/>
          </p:cNvSpPr>
          <p:nvPr/>
        </p:nvSpPr>
        <p:spPr bwMode="auto">
          <a:xfrm>
            <a:off x="4294188" y="3415754"/>
            <a:ext cx="7918132" cy="2705100"/>
          </a:xfrm>
          <a:custGeom>
            <a:avLst/>
            <a:gdLst>
              <a:gd name="T0" fmla="*/ 5004 w 5004"/>
              <a:gd name="T1" fmla="*/ 0 h 1704"/>
              <a:gd name="T2" fmla="*/ 0 w 5004"/>
              <a:gd name="T3" fmla="*/ 1127 h 1704"/>
              <a:gd name="T4" fmla="*/ 0 w 5004"/>
              <a:gd name="T5" fmla="*/ 1704 h 1704"/>
              <a:gd name="T6" fmla="*/ 5004 w 5004"/>
              <a:gd name="T7" fmla="*/ 579 h 1704"/>
              <a:gd name="T8" fmla="*/ 5004 w 5004"/>
              <a:gd name="T9" fmla="*/ 0 h 1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4" h="1704">
                <a:moveTo>
                  <a:pt x="5004" y="0"/>
                </a:moveTo>
                <a:lnTo>
                  <a:pt x="0" y="1127"/>
                </a:lnTo>
                <a:lnTo>
                  <a:pt x="0" y="1704"/>
                </a:lnTo>
                <a:lnTo>
                  <a:pt x="5004" y="579"/>
                </a:lnTo>
                <a:lnTo>
                  <a:pt x="500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450CCC-6FCE-4F7F-BA63-9021AED34B9F}"/>
              </a:ext>
            </a:extLst>
          </p:cNvPr>
          <p:cNvSpPr txBox="1"/>
          <p:nvPr/>
        </p:nvSpPr>
        <p:spPr>
          <a:xfrm>
            <a:off x="765820" y="3787009"/>
            <a:ext cx="44644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600" kern="0" dirty="0">
                <a:solidFill>
                  <a:schemeClr val="bg1"/>
                </a:solidFill>
                <a:latin typeface="+mj-lt"/>
                <a:cs typeface="Arial" pitchFamily="34" charset="0"/>
              </a:rPr>
              <a:t>Notebooks and code </a:t>
            </a:r>
            <a:r>
              <a:rPr lang="en-US" sz="1600" kern="0" dirty="0" smtClean="0">
                <a:solidFill>
                  <a:schemeClr val="bg1"/>
                </a:solidFill>
                <a:latin typeface="+mj-lt"/>
                <a:cs typeface="Arial" pitchFamily="34" charset="0"/>
              </a:rPr>
              <a:t>available </a:t>
            </a:r>
            <a:r>
              <a:rPr lang="en-US" sz="1600" kern="0" dirty="0">
                <a:solidFill>
                  <a:schemeClr val="bg1"/>
                </a:solidFill>
                <a:latin typeface="+mj-lt"/>
                <a:cs typeface="Arial" pitchFamily="34" charset="0"/>
              </a:rPr>
              <a:t>on GitHub</a:t>
            </a:r>
          </a:p>
          <a:p>
            <a:pPr>
              <a:defRPr/>
            </a:pPr>
            <a:r>
              <a:rPr lang="en-US" sz="1600" kern="0" dirty="0">
                <a:solidFill>
                  <a:schemeClr val="bg1"/>
                </a:solidFill>
                <a:latin typeface="+mj-lt"/>
                <a:cs typeface="Arial" pitchFamily="34" charset="0"/>
                <a:hlinkClick r:id="rId5"/>
              </a:rPr>
              <a:t>https://</a:t>
            </a:r>
            <a:r>
              <a:rPr lang="en-US" sz="1600" kern="0" dirty="0" smtClean="0">
                <a:solidFill>
                  <a:schemeClr val="bg1"/>
                </a:solidFill>
                <a:latin typeface="+mj-lt"/>
                <a:cs typeface="Arial" pitchFamily="34" charset="0"/>
                <a:hlinkClick r:id="rId5"/>
              </a:rPr>
              <a:t>github.com/nirr3/CULytics2020</a:t>
            </a:r>
            <a:endParaRPr lang="en-US" sz="1600" kern="0" dirty="0" smtClean="0">
              <a:solidFill>
                <a:schemeClr val="bg1"/>
              </a:solidFill>
              <a:latin typeface="+mj-lt"/>
              <a:cs typeface="Arial" pitchFamily="34" charset="0"/>
            </a:endParaRPr>
          </a:p>
          <a:p>
            <a:pPr>
              <a:defRPr/>
            </a:pPr>
            <a:endParaRPr lang="en-US" sz="1600" kern="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C230FB-5531-4A84-84C4-1D59C6DE9CEE}"/>
              </a:ext>
            </a:extLst>
          </p:cNvPr>
          <p:cNvSpPr txBox="1"/>
          <p:nvPr/>
        </p:nvSpPr>
        <p:spPr>
          <a:xfrm>
            <a:off x="765820" y="3078916"/>
            <a:ext cx="4464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Thank you</a:t>
            </a:r>
            <a:endParaRPr lang="en-US" sz="3200" b="1" dirty="0">
              <a:solidFill>
                <a:schemeClr val="bg1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B339241-D31D-4148-AF5B-1BEC79811DB7}"/>
              </a:ext>
            </a:extLst>
          </p:cNvPr>
          <p:cNvGrpSpPr/>
          <p:nvPr/>
        </p:nvGrpSpPr>
        <p:grpSpPr>
          <a:xfrm>
            <a:off x="6742484" y="2196135"/>
            <a:ext cx="4382853" cy="831339"/>
            <a:chOff x="847463" y="3705589"/>
            <a:chExt cx="4382853" cy="831339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248E1204-9067-48A2-8BC6-72744C1E37BB}"/>
                </a:ext>
              </a:extLst>
            </p:cNvPr>
            <p:cNvGrpSpPr/>
            <p:nvPr/>
          </p:nvGrpSpPr>
          <p:grpSpPr>
            <a:xfrm>
              <a:off x="847463" y="3705589"/>
              <a:ext cx="345840" cy="339239"/>
              <a:chOff x="-3406775" y="-4763"/>
              <a:chExt cx="3160712" cy="3100388"/>
            </a:xfrm>
            <a:solidFill>
              <a:schemeClr val="bg1"/>
            </a:solidFill>
          </p:grpSpPr>
          <p:sp>
            <p:nvSpPr>
              <p:cNvPr id="36" name="Freeform 5">
                <a:extLst>
                  <a:ext uri="{FF2B5EF4-FFF2-40B4-BE49-F238E27FC236}">
                    <a16:creationId xmlns:a16="http://schemas.microsoft.com/office/drawing/2014/main" id="{FFE3BE8D-4F7F-408E-8494-22FDE2DD9C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2170113" y="615950"/>
                <a:ext cx="723900" cy="722313"/>
              </a:xfrm>
              <a:custGeom>
                <a:avLst/>
                <a:gdLst>
                  <a:gd name="T0" fmla="*/ 119 w 238"/>
                  <a:gd name="T1" fmla="*/ 238 h 238"/>
                  <a:gd name="T2" fmla="*/ 238 w 238"/>
                  <a:gd name="T3" fmla="*/ 119 h 238"/>
                  <a:gd name="T4" fmla="*/ 119 w 238"/>
                  <a:gd name="T5" fmla="*/ 0 h 238"/>
                  <a:gd name="T6" fmla="*/ 0 w 238"/>
                  <a:gd name="T7" fmla="*/ 119 h 238"/>
                  <a:gd name="T8" fmla="*/ 119 w 238"/>
                  <a:gd name="T9" fmla="*/ 238 h 238"/>
                  <a:gd name="T10" fmla="*/ 119 w 238"/>
                  <a:gd name="T11" fmla="*/ 34 h 238"/>
                  <a:gd name="T12" fmla="*/ 204 w 238"/>
                  <a:gd name="T13" fmla="*/ 119 h 238"/>
                  <a:gd name="T14" fmla="*/ 119 w 238"/>
                  <a:gd name="T15" fmla="*/ 204 h 238"/>
                  <a:gd name="T16" fmla="*/ 34 w 238"/>
                  <a:gd name="T17" fmla="*/ 119 h 238"/>
                  <a:gd name="T18" fmla="*/ 119 w 238"/>
                  <a:gd name="T19" fmla="*/ 34 h 238"/>
                  <a:gd name="T20" fmla="*/ 119 w 238"/>
                  <a:gd name="T21" fmla="*/ 34 h 238"/>
                  <a:gd name="T22" fmla="*/ 119 w 238"/>
                  <a:gd name="T23" fmla="*/ 34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8" h="238">
                    <a:moveTo>
                      <a:pt x="119" y="238"/>
                    </a:moveTo>
                    <a:cubicBezTo>
                      <a:pt x="185" y="238"/>
                      <a:pt x="238" y="184"/>
                      <a:pt x="238" y="119"/>
                    </a:cubicBezTo>
                    <a:cubicBezTo>
                      <a:pt x="238" y="53"/>
                      <a:pt x="185" y="0"/>
                      <a:pt x="119" y="0"/>
                    </a:cubicBezTo>
                    <a:cubicBezTo>
                      <a:pt x="53" y="0"/>
                      <a:pt x="0" y="53"/>
                      <a:pt x="0" y="119"/>
                    </a:cubicBezTo>
                    <a:cubicBezTo>
                      <a:pt x="0" y="184"/>
                      <a:pt x="53" y="238"/>
                      <a:pt x="119" y="238"/>
                    </a:cubicBezTo>
                    <a:close/>
                    <a:moveTo>
                      <a:pt x="119" y="34"/>
                    </a:moveTo>
                    <a:cubicBezTo>
                      <a:pt x="166" y="34"/>
                      <a:pt x="204" y="72"/>
                      <a:pt x="204" y="119"/>
                    </a:cubicBezTo>
                    <a:cubicBezTo>
                      <a:pt x="204" y="166"/>
                      <a:pt x="166" y="204"/>
                      <a:pt x="119" y="204"/>
                    </a:cubicBezTo>
                    <a:cubicBezTo>
                      <a:pt x="72" y="204"/>
                      <a:pt x="34" y="166"/>
                      <a:pt x="34" y="119"/>
                    </a:cubicBezTo>
                    <a:cubicBezTo>
                      <a:pt x="34" y="72"/>
                      <a:pt x="72" y="34"/>
                      <a:pt x="119" y="34"/>
                    </a:cubicBezTo>
                    <a:close/>
                    <a:moveTo>
                      <a:pt x="119" y="34"/>
                    </a:moveTo>
                    <a:cubicBezTo>
                      <a:pt x="119" y="34"/>
                      <a:pt x="119" y="34"/>
                      <a:pt x="119" y="34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>
                  <a:latin typeface="+mj-lt"/>
                </a:endParaRPr>
              </a:p>
            </p:txBody>
          </p:sp>
          <p:sp>
            <p:nvSpPr>
              <p:cNvPr id="37" name="Freeform 6">
                <a:extLst>
                  <a:ext uri="{FF2B5EF4-FFF2-40B4-BE49-F238E27FC236}">
                    <a16:creationId xmlns:a16="http://schemas.microsoft.com/office/drawing/2014/main" id="{0717F30E-1832-4FEB-8EF4-3DE3DFA380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3406775" y="-4763"/>
                <a:ext cx="3160712" cy="3100388"/>
              </a:xfrm>
              <a:custGeom>
                <a:avLst/>
                <a:gdLst>
                  <a:gd name="T0" fmla="*/ 854 w 1040"/>
                  <a:gd name="T1" fmla="*/ 629 h 1020"/>
                  <a:gd name="T2" fmla="*/ 732 w 1040"/>
                  <a:gd name="T3" fmla="*/ 629 h 1020"/>
                  <a:gd name="T4" fmla="*/ 784 w 1040"/>
                  <a:gd name="T5" fmla="*/ 554 h 1020"/>
                  <a:gd name="T6" fmla="*/ 754 w 1040"/>
                  <a:gd name="T7" fmla="*/ 95 h 1020"/>
                  <a:gd name="T8" fmla="*/ 523 w 1040"/>
                  <a:gd name="T9" fmla="*/ 0 h 1020"/>
                  <a:gd name="T10" fmla="*/ 292 w 1040"/>
                  <a:gd name="T11" fmla="*/ 95 h 1020"/>
                  <a:gd name="T12" fmla="*/ 261 w 1040"/>
                  <a:gd name="T13" fmla="*/ 554 h 1020"/>
                  <a:gd name="T14" fmla="*/ 314 w 1040"/>
                  <a:gd name="T15" fmla="*/ 629 h 1020"/>
                  <a:gd name="T16" fmla="*/ 186 w 1040"/>
                  <a:gd name="T17" fmla="*/ 629 h 1020"/>
                  <a:gd name="T18" fmla="*/ 0 w 1040"/>
                  <a:gd name="T19" fmla="*/ 1020 h 1020"/>
                  <a:gd name="T20" fmla="*/ 1040 w 1040"/>
                  <a:gd name="T21" fmla="*/ 1020 h 1020"/>
                  <a:gd name="T22" fmla="*/ 854 w 1040"/>
                  <a:gd name="T23" fmla="*/ 629 h 1020"/>
                  <a:gd name="T24" fmla="*/ 289 w 1040"/>
                  <a:gd name="T25" fmla="*/ 534 h 1020"/>
                  <a:gd name="T26" fmla="*/ 316 w 1040"/>
                  <a:gd name="T27" fmla="*/ 119 h 1020"/>
                  <a:gd name="T28" fmla="*/ 523 w 1040"/>
                  <a:gd name="T29" fmla="*/ 34 h 1020"/>
                  <a:gd name="T30" fmla="*/ 730 w 1040"/>
                  <a:gd name="T31" fmla="*/ 119 h 1020"/>
                  <a:gd name="T32" fmla="*/ 756 w 1040"/>
                  <a:gd name="T33" fmla="*/ 534 h 1020"/>
                  <a:gd name="T34" fmla="*/ 523 w 1040"/>
                  <a:gd name="T35" fmla="*/ 871 h 1020"/>
                  <a:gd name="T36" fmla="*/ 355 w 1040"/>
                  <a:gd name="T37" fmla="*/ 629 h 1020"/>
                  <a:gd name="T38" fmla="*/ 289 w 1040"/>
                  <a:gd name="T39" fmla="*/ 534 h 1020"/>
                  <a:gd name="T40" fmla="*/ 207 w 1040"/>
                  <a:gd name="T41" fmla="*/ 663 h 1020"/>
                  <a:gd name="T42" fmla="*/ 337 w 1040"/>
                  <a:gd name="T43" fmla="*/ 663 h 1020"/>
                  <a:gd name="T44" fmla="*/ 523 w 1040"/>
                  <a:gd name="T45" fmla="*/ 931 h 1020"/>
                  <a:gd name="T46" fmla="*/ 708 w 1040"/>
                  <a:gd name="T47" fmla="*/ 663 h 1020"/>
                  <a:gd name="T48" fmla="*/ 832 w 1040"/>
                  <a:gd name="T49" fmla="*/ 663 h 1020"/>
                  <a:gd name="T50" fmla="*/ 986 w 1040"/>
                  <a:gd name="T51" fmla="*/ 986 h 1020"/>
                  <a:gd name="T52" fmla="*/ 53 w 1040"/>
                  <a:gd name="T53" fmla="*/ 986 h 1020"/>
                  <a:gd name="T54" fmla="*/ 207 w 1040"/>
                  <a:gd name="T55" fmla="*/ 663 h 1020"/>
                  <a:gd name="T56" fmla="*/ 207 w 1040"/>
                  <a:gd name="T57" fmla="*/ 663 h 1020"/>
                  <a:gd name="T58" fmla="*/ 207 w 1040"/>
                  <a:gd name="T59" fmla="*/ 663 h 1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040" h="1020">
                    <a:moveTo>
                      <a:pt x="854" y="629"/>
                    </a:moveTo>
                    <a:cubicBezTo>
                      <a:pt x="732" y="629"/>
                      <a:pt x="732" y="629"/>
                      <a:pt x="732" y="629"/>
                    </a:cubicBezTo>
                    <a:cubicBezTo>
                      <a:pt x="784" y="554"/>
                      <a:pt x="784" y="554"/>
                      <a:pt x="784" y="554"/>
                    </a:cubicBezTo>
                    <a:cubicBezTo>
                      <a:pt x="882" y="424"/>
                      <a:pt x="868" y="209"/>
                      <a:pt x="754" y="95"/>
                    </a:cubicBezTo>
                    <a:cubicBezTo>
                      <a:pt x="692" y="34"/>
                      <a:pt x="610" y="0"/>
                      <a:pt x="523" y="0"/>
                    </a:cubicBezTo>
                    <a:cubicBezTo>
                      <a:pt x="436" y="0"/>
                      <a:pt x="354" y="34"/>
                      <a:pt x="292" y="95"/>
                    </a:cubicBezTo>
                    <a:cubicBezTo>
                      <a:pt x="178" y="209"/>
                      <a:pt x="164" y="424"/>
                      <a:pt x="261" y="554"/>
                    </a:cubicBezTo>
                    <a:cubicBezTo>
                      <a:pt x="314" y="629"/>
                      <a:pt x="314" y="629"/>
                      <a:pt x="314" y="629"/>
                    </a:cubicBezTo>
                    <a:cubicBezTo>
                      <a:pt x="186" y="629"/>
                      <a:pt x="186" y="629"/>
                      <a:pt x="186" y="629"/>
                    </a:cubicBezTo>
                    <a:cubicBezTo>
                      <a:pt x="0" y="1020"/>
                      <a:pt x="0" y="1020"/>
                      <a:pt x="0" y="1020"/>
                    </a:cubicBezTo>
                    <a:cubicBezTo>
                      <a:pt x="1040" y="1020"/>
                      <a:pt x="1040" y="1020"/>
                      <a:pt x="1040" y="1020"/>
                    </a:cubicBezTo>
                    <a:lnTo>
                      <a:pt x="854" y="629"/>
                    </a:lnTo>
                    <a:close/>
                    <a:moveTo>
                      <a:pt x="289" y="534"/>
                    </a:moveTo>
                    <a:cubicBezTo>
                      <a:pt x="201" y="416"/>
                      <a:pt x="213" y="222"/>
                      <a:pt x="316" y="119"/>
                    </a:cubicBezTo>
                    <a:cubicBezTo>
                      <a:pt x="371" y="64"/>
                      <a:pt x="445" y="34"/>
                      <a:pt x="523" y="34"/>
                    </a:cubicBezTo>
                    <a:cubicBezTo>
                      <a:pt x="601" y="34"/>
                      <a:pt x="674" y="64"/>
                      <a:pt x="730" y="119"/>
                    </a:cubicBezTo>
                    <a:cubicBezTo>
                      <a:pt x="832" y="222"/>
                      <a:pt x="845" y="416"/>
                      <a:pt x="756" y="534"/>
                    </a:cubicBezTo>
                    <a:cubicBezTo>
                      <a:pt x="523" y="871"/>
                      <a:pt x="523" y="871"/>
                      <a:pt x="523" y="871"/>
                    </a:cubicBezTo>
                    <a:cubicBezTo>
                      <a:pt x="355" y="629"/>
                      <a:pt x="355" y="629"/>
                      <a:pt x="355" y="629"/>
                    </a:cubicBezTo>
                    <a:lnTo>
                      <a:pt x="289" y="534"/>
                    </a:lnTo>
                    <a:close/>
                    <a:moveTo>
                      <a:pt x="207" y="663"/>
                    </a:moveTo>
                    <a:cubicBezTo>
                      <a:pt x="337" y="663"/>
                      <a:pt x="337" y="663"/>
                      <a:pt x="337" y="663"/>
                    </a:cubicBezTo>
                    <a:cubicBezTo>
                      <a:pt x="523" y="931"/>
                      <a:pt x="523" y="931"/>
                      <a:pt x="523" y="931"/>
                    </a:cubicBezTo>
                    <a:cubicBezTo>
                      <a:pt x="708" y="663"/>
                      <a:pt x="708" y="663"/>
                      <a:pt x="708" y="663"/>
                    </a:cubicBezTo>
                    <a:cubicBezTo>
                      <a:pt x="832" y="663"/>
                      <a:pt x="832" y="663"/>
                      <a:pt x="832" y="663"/>
                    </a:cubicBezTo>
                    <a:cubicBezTo>
                      <a:pt x="986" y="986"/>
                      <a:pt x="986" y="986"/>
                      <a:pt x="986" y="986"/>
                    </a:cubicBezTo>
                    <a:cubicBezTo>
                      <a:pt x="53" y="986"/>
                      <a:pt x="53" y="986"/>
                      <a:pt x="53" y="986"/>
                    </a:cubicBezTo>
                    <a:lnTo>
                      <a:pt x="207" y="663"/>
                    </a:lnTo>
                    <a:close/>
                    <a:moveTo>
                      <a:pt x="207" y="663"/>
                    </a:moveTo>
                    <a:cubicBezTo>
                      <a:pt x="207" y="663"/>
                      <a:pt x="207" y="663"/>
                      <a:pt x="207" y="663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>
                  <a:latin typeface="+mj-lt"/>
                </a:endParaRPr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3F69472-47D0-4B70-9D39-3BDE745F5ECE}"/>
                </a:ext>
              </a:extLst>
            </p:cNvPr>
            <p:cNvSpPr txBox="1"/>
            <p:nvPr/>
          </p:nvSpPr>
          <p:spPr>
            <a:xfrm>
              <a:off x="1624802" y="3705931"/>
              <a:ext cx="36055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LinkedIn: Nicklas Ankarstad</a:t>
              </a:r>
            </a:p>
            <a:p>
              <a:pPr>
                <a:defRPr/>
              </a:pPr>
              <a:endParaRPr lang="en-US" sz="1600" kern="0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  <a:p>
              <a:pPr>
                <a:defRPr/>
              </a:pPr>
              <a:endParaRPr lang="en-US" sz="1600" kern="0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E69502E-501C-42ED-830B-42F663FDA64D}"/>
              </a:ext>
            </a:extLst>
          </p:cNvPr>
          <p:cNvGrpSpPr/>
          <p:nvPr/>
        </p:nvGrpSpPr>
        <p:grpSpPr>
          <a:xfrm>
            <a:off x="6758152" y="2723035"/>
            <a:ext cx="4367185" cy="338554"/>
            <a:chOff x="863131" y="4149104"/>
            <a:chExt cx="4367185" cy="338554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AE1946A3-F521-4C14-9E7A-097D91ABC123}"/>
                </a:ext>
              </a:extLst>
            </p:cNvPr>
            <p:cNvGrpSpPr/>
            <p:nvPr/>
          </p:nvGrpSpPr>
          <p:grpSpPr>
            <a:xfrm>
              <a:off x="863131" y="4206457"/>
              <a:ext cx="314506" cy="223848"/>
              <a:chOff x="-1382713" y="61913"/>
              <a:chExt cx="2593976" cy="1846262"/>
            </a:xfrm>
            <a:solidFill>
              <a:schemeClr val="bg1"/>
            </a:solidFill>
          </p:grpSpPr>
          <p:sp>
            <p:nvSpPr>
              <p:cNvPr id="41" name="Freeform 10">
                <a:extLst>
                  <a:ext uri="{FF2B5EF4-FFF2-40B4-BE49-F238E27FC236}">
                    <a16:creationId xmlns:a16="http://schemas.microsoft.com/office/drawing/2014/main" id="{D419B85B-85CD-44B5-AA61-D4490F7CC7C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88913" y="949325"/>
                <a:ext cx="574675" cy="538162"/>
              </a:xfrm>
              <a:custGeom>
                <a:avLst/>
                <a:gdLst>
                  <a:gd name="T0" fmla="*/ 174 w 189"/>
                  <a:gd name="T1" fmla="*/ 177 h 177"/>
                  <a:gd name="T2" fmla="*/ 164 w 189"/>
                  <a:gd name="T3" fmla="*/ 174 h 177"/>
                  <a:gd name="T4" fmla="*/ 6 w 189"/>
                  <a:gd name="T5" fmla="*/ 25 h 177"/>
                  <a:gd name="T6" fmla="*/ 5 w 189"/>
                  <a:gd name="T7" fmla="*/ 6 h 177"/>
                  <a:gd name="T8" fmla="*/ 25 w 189"/>
                  <a:gd name="T9" fmla="*/ 5 h 177"/>
                  <a:gd name="T10" fmla="*/ 183 w 189"/>
                  <a:gd name="T11" fmla="*/ 154 h 177"/>
                  <a:gd name="T12" fmla="*/ 184 w 189"/>
                  <a:gd name="T13" fmla="*/ 173 h 177"/>
                  <a:gd name="T14" fmla="*/ 174 w 189"/>
                  <a:gd name="T15" fmla="*/ 177 h 177"/>
                  <a:gd name="T16" fmla="*/ 174 w 189"/>
                  <a:gd name="T17" fmla="*/ 177 h 177"/>
                  <a:gd name="T18" fmla="*/ 174 w 189"/>
                  <a:gd name="T19" fmla="*/ 17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9" h="177">
                    <a:moveTo>
                      <a:pt x="174" y="177"/>
                    </a:moveTo>
                    <a:cubicBezTo>
                      <a:pt x="170" y="177"/>
                      <a:pt x="167" y="176"/>
                      <a:pt x="164" y="174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1" y="20"/>
                      <a:pt x="0" y="11"/>
                      <a:pt x="5" y="6"/>
                    </a:cubicBezTo>
                    <a:cubicBezTo>
                      <a:pt x="11" y="0"/>
                      <a:pt x="19" y="0"/>
                      <a:pt x="25" y="5"/>
                    </a:cubicBezTo>
                    <a:cubicBezTo>
                      <a:pt x="183" y="154"/>
                      <a:pt x="183" y="154"/>
                      <a:pt x="183" y="154"/>
                    </a:cubicBezTo>
                    <a:cubicBezTo>
                      <a:pt x="189" y="159"/>
                      <a:pt x="189" y="168"/>
                      <a:pt x="184" y="173"/>
                    </a:cubicBezTo>
                    <a:cubicBezTo>
                      <a:pt x="181" y="176"/>
                      <a:pt x="177" y="177"/>
                      <a:pt x="174" y="177"/>
                    </a:cubicBezTo>
                    <a:close/>
                    <a:moveTo>
                      <a:pt x="174" y="177"/>
                    </a:moveTo>
                    <a:cubicBezTo>
                      <a:pt x="174" y="177"/>
                      <a:pt x="174" y="177"/>
                      <a:pt x="174" y="17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>
                  <a:latin typeface="+mj-lt"/>
                </a:endParaRPr>
              </a:p>
            </p:txBody>
          </p:sp>
          <p:sp>
            <p:nvSpPr>
              <p:cNvPr id="42" name="Freeform 11">
                <a:extLst>
                  <a:ext uri="{FF2B5EF4-FFF2-40B4-BE49-F238E27FC236}">
                    <a16:creationId xmlns:a16="http://schemas.microsoft.com/office/drawing/2014/main" id="{926D8961-BABD-44FA-8E7B-3E9603192DC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935038" y="949325"/>
                <a:ext cx="574675" cy="538162"/>
              </a:xfrm>
              <a:custGeom>
                <a:avLst/>
                <a:gdLst>
                  <a:gd name="T0" fmla="*/ 16 w 189"/>
                  <a:gd name="T1" fmla="*/ 177 h 177"/>
                  <a:gd name="T2" fmla="*/ 6 w 189"/>
                  <a:gd name="T3" fmla="*/ 173 h 177"/>
                  <a:gd name="T4" fmla="*/ 6 w 189"/>
                  <a:gd name="T5" fmla="*/ 154 h 177"/>
                  <a:gd name="T6" fmla="*/ 164 w 189"/>
                  <a:gd name="T7" fmla="*/ 5 h 177"/>
                  <a:gd name="T8" fmla="*/ 184 w 189"/>
                  <a:gd name="T9" fmla="*/ 6 h 177"/>
                  <a:gd name="T10" fmla="*/ 183 w 189"/>
                  <a:gd name="T11" fmla="*/ 25 h 177"/>
                  <a:gd name="T12" fmla="*/ 25 w 189"/>
                  <a:gd name="T13" fmla="*/ 174 h 177"/>
                  <a:gd name="T14" fmla="*/ 16 w 189"/>
                  <a:gd name="T15" fmla="*/ 177 h 177"/>
                  <a:gd name="T16" fmla="*/ 16 w 189"/>
                  <a:gd name="T17" fmla="*/ 177 h 177"/>
                  <a:gd name="T18" fmla="*/ 16 w 189"/>
                  <a:gd name="T19" fmla="*/ 17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9" h="177">
                    <a:moveTo>
                      <a:pt x="16" y="177"/>
                    </a:moveTo>
                    <a:cubicBezTo>
                      <a:pt x="12" y="177"/>
                      <a:pt x="8" y="176"/>
                      <a:pt x="6" y="173"/>
                    </a:cubicBezTo>
                    <a:cubicBezTo>
                      <a:pt x="0" y="168"/>
                      <a:pt x="1" y="159"/>
                      <a:pt x="6" y="154"/>
                    </a:cubicBezTo>
                    <a:cubicBezTo>
                      <a:pt x="164" y="5"/>
                      <a:pt x="164" y="5"/>
                      <a:pt x="164" y="5"/>
                    </a:cubicBezTo>
                    <a:cubicBezTo>
                      <a:pt x="170" y="0"/>
                      <a:pt x="179" y="0"/>
                      <a:pt x="184" y="6"/>
                    </a:cubicBezTo>
                    <a:cubicBezTo>
                      <a:pt x="189" y="11"/>
                      <a:pt x="189" y="20"/>
                      <a:pt x="183" y="25"/>
                    </a:cubicBezTo>
                    <a:cubicBezTo>
                      <a:pt x="25" y="174"/>
                      <a:pt x="25" y="174"/>
                      <a:pt x="25" y="174"/>
                    </a:cubicBezTo>
                    <a:cubicBezTo>
                      <a:pt x="22" y="176"/>
                      <a:pt x="19" y="177"/>
                      <a:pt x="16" y="177"/>
                    </a:cubicBezTo>
                    <a:close/>
                    <a:moveTo>
                      <a:pt x="16" y="177"/>
                    </a:moveTo>
                    <a:cubicBezTo>
                      <a:pt x="16" y="177"/>
                      <a:pt x="16" y="177"/>
                      <a:pt x="16" y="17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>
                  <a:latin typeface="+mj-lt"/>
                </a:endParaRPr>
              </a:p>
            </p:txBody>
          </p:sp>
          <p:sp>
            <p:nvSpPr>
              <p:cNvPr id="43" name="Freeform 12">
                <a:extLst>
                  <a:ext uri="{FF2B5EF4-FFF2-40B4-BE49-F238E27FC236}">
                    <a16:creationId xmlns:a16="http://schemas.microsoft.com/office/drawing/2014/main" id="{6C454106-9E65-43DE-A48B-7F7A913061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1382713" y="61913"/>
                <a:ext cx="2593976" cy="1846262"/>
              </a:xfrm>
              <a:custGeom>
                <a:avLst/>
                <a:gdLst>
                  <a:gd name="T0" fmla="*/ 784 w 853"/>
                  <a:gd name="T1" fmla="*/ 606 h 606"/>
                  <a:gd name="T2" fmla="*/ 69 w 853"/>
                  <a:gd name="T3" fmla="*/ 606 h 606"/>
                  <a:gd name="T4" fmla="*/ 0 w 853"/>
                  <a:gd name="T5" fmla="*/ 538 h 606"/>
                  <a:gd name="T6" fmla="*/ 0 w 853"/>
                  <a:gd name="T7" fmla="*/ 69 h 606"/>
                  <a:gd name="T8" fmla="*/ 69 w 853"/>
                  <a:gd name="T9" fmla="*/ 0 h 606"/>
                  <a:gd name="T10" fmla="*/ 784 w 853"/>
                  <a:gd name="T11" fmla="*/ 0 h 606"/>
                  <a:gd name="T12" fmla="*/ 853 w 853"/>
                  <a:gd name="T13" fmla="*/ 69 h 606"/>
                  <a:gd name="T14" fmla="*/ 853 w 853"/>
                  <a:gd name="T15" fmla="*/ 538 h 606"/>
                  <a:gd name="T16" fmla="*/ 784 w 853"/>
                  <a:gd name="T17" fmla="*/ 606 h 606"/>
                  <a:gd name="T18" fmla="*/ 69 w 853"/>
                  <a:gd name="T19" fmla="*/ 28 h 606"/>
                  <a:gd name="T20" fmla="*/ 28 w 853"/>
                  <a:gd name="T21" fmla="*/ 69 h 606"/>
                  <a:gd name="T22" fmla="*/ 28 w 853"/>
                  <a:gd name="T23" fmla="*/ 538 h 606"/>
                  <a:gd name="T24" fmla="*/ 69 w 853"/>
                  <a:gd name="T25" fmla="*/ 579 h 606"/>
                  <a:gd name="T26" fmla="*/ 784 w 853"/>
                  <a:gd name="T27" fmla="*/ 579 h 606"/>
                  <a:gd name="T28" fmla="*/ 825 w 853"/>
                  <a:gd name="T29" fmla="*/ 538 h 606"/>
                  <a:gd name="T30" fmla="*/ 825 w 853"/>
                  <a:gd name="T31" fmla="*/ 69 h 606"/>
                  <a:gd name="T32" fmla="*/ 784 w 853"/>
                  <a:gd name="T33" fmla="*/ 28 h 606"/>
                  <a:gd name="T34" fmla="*/ 69 w 853"/>
                  <a:gd name="T35" fmla="*/ 28 h 606"/>
                  <a:gd name="T36" fmla="*/ 69 w 853"/>
                  <a:gd name="T37" fmla="*/ 28 h 606"/>
                  <a:gd name="T38" fmla="*/ 69 w 853"/>
                  <a:gd name="T39" fmla="*/ 28 h 6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53" h="606">
                    <a:moveTo>
                      <a:pt x="784" y="606"/>
                    </a:moveTo>
                    <a:cubicBezTo>
                      <a:pt x="69" y="606"/>
                      <a:pt x="69" y="606"/>
                      <a:pt x="69" y="606"/>
                    </a:cubicBezTo>
                    <a:cubicBezTo>
                      <a:pt x="31" y="606"/>
                      <a:pt x="0" y="576"/>
                      <a:pt x="0" y="53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31"/>
                      <a:pt x="31" y="0"/>
                      <a:pt x="69" y="0"/>
                    </a:cubicBezTo>
                    <a:cubicBezTo>
                      <a:pt x="784" y="0"/>
                      <a:pt x="784" y="0"/>
                      <a:pt x="784" y="0"/>
                    </a:cubicBezTo>
                    <a:cubicBezTo>
                      <a:pt x="822" y="0"/>
                      <a:pt x="853" y="31"/>
                      <a:pt x="853" y="69"/>
                    </a:cubicBezTo>
                    <a:cubicBezTo>
                      <a:pt x="853" y="538"/>
                      <a:pt x="853" y="538"/>
                      <a:pt x="853" y="538"/>
                    </a:cubicBezTo>
                    <a:cubicBezTo>
                      <a:pt x="853" y="576"/>
                      <a:pt x="822" y="606"/>
                      <a:pt x="784" y="606"/>
                    </a:cubicBezTo>
                    <a:close/>
                    <a:moveTo>
                      <a:pt x="69" y="28"/>
                    </a:moveTo>
                    <a:cubicBezTo>
                      <a:pt x="46" y="28"/>
                      <a:pt x="28" y="46"/>
                      <a:pt x="28" y="69"/>
                    </a:cubicBezTo>
                    <a:cubicBezTo>
                      <a:pt x="28" y="538"/>
                      <a:pt x="28" y="538"/>
                      <a:pt x="28" y="538"/>
                    </a:cubicBezTo>
                    <a:cubicBezTo>
                      <a:pt x="28" y="560"/>
                      <a:pt x="46" y="579"/>
                      <a:pt x="69" y="579"/>
                    </a:cubicBezTo>
                    <a:cubicBezTo>
                      <a:pt x="784" y="579"/>
                      <a:pt x="784" y="579"/>
                      <a:pt x="784" y="579"/>
                    </a:cubicBezTo>
                    <a:cubicBezTo>
                      <a:pt x="807" y="579"/>
                      <a:pt x="825" y="560"/>
                      <a:pt x="825" y="538"/>
                    </a:cubicBezTo>
                    <a:cubicBezTo>
                      <a:pt x="825" y="69"/>
                      <a:pt x="825" y="69"/>
                      <a:pt x="825" y="69"/>
                    </a:cubicBezTo>
                    <a:cubicBezTo>
                      <a:pt x="825" y="46"/>
                      <a:pt x="807" y="28"/>
                      <a:pt x="784" y="28"/>
                    </a:cubicBezTo>
                    <a:lnTo>
                      <a:pt x="69" y="28"/>
                    </a:lnTo>
                    <a:close/>
                    <a:moveTo>
                      <a:pt x="69" y="28"/>
                    </a:moveTo>
                    <a:cubicBezTo>
                      <a:pt x="69" y="28"/>
                      <a:pt x="69" y="28"/>
                      <a:pt x="69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>
                  <a:latin typeface="+mj-lt"/>
                </a:endParaRPr>
              </a:p>
            </p:txBody>
          </p:sp>
          <p:sp>
            <p:nvSpPr>
              <p:cNvPr id="44" name="Freeform 13">
                <a:extLst>
                  <a:ext uri="{FF2B5EF4-FFF2-40B4-BE49-F238E27FC236}">
                    <a16:creationId xmlns:a16="http://schemas.microsoft.com/office/drawing/2014/main" id="{C361E8D4-8347-4EAF-ADA8-D7AA307F93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1330325" y="125413"/>
                <a:ext cx="2489201" cy="1069975"/>
              </a:xfrm>
              <a:custGeom>
                <a:avLst/>
                <a:gdLst>
                  <a:gd name="T0" fmla="*/ 410 w 819"/>
                  <a:gd name="T1" fmla="*/ 351 h 351"/>
                  <a:gd name="T2" fmla="*/ 359 w 819"/>
                  <a:gd name="T3" fmla="*/ 333 h 351"/>
                  <a:gd name="T4" fmla="*/ 6 w 819"/>
                  <a:gd name="T5" fmla="*/ 25 h 351"/>
                  <a:gd name="T6" fmla="*/ 5 w 819"/>
                  <a:gd name="T7" fmla="*/ 6 h 351"/>
                  <a:gd name="T8" fmla="*/ 24 w 819"/>
                  <a:gd name="T9" fmla="*/ 4 h 351"/>
                  <a:gd name="T10" fmla="*/ 377 w 819"/>
                  <a:gd name="T11" fmla="*/ 312 h 351"/>
                  <a:gd name="T12" fmla="*/ 442 w 819"/>
                  <a:gd name="T13" fmla="*/ 312 h 351"/>
                  <a:gd name="T14" fmla="*/ 795 w 819"/>
                  <a:gd name="T15" fmla="*/ 5 h 351"/>
                  <a:gd name="T16" fmla="*/ 814 w 819"/>
                  <a:gd name="T17" fmla="*/ 6 h 351"/>
                  <a:gd name="T18" fmla="*/ 813 w 819"/>
                  <a:gd name="T19" fmla="*/ 26 h 351"/>
                  <a:gd name="T20" fmla="*/ 460 w 819"/>
                  <a:gd name="T21" fmla="*/ 333 h 351"/>
                  <a:gd name="T22" fmla="*/ 410 w 819"/>
                  <a:gd name="T23" fmla="*/ 351 h 351"/>
                  <a:gd name="T24" fmla="*/ 410 w 819"/>
                  <a:gd name="T25" fmla="*/ 351 h 351"/>
                  <a:gd name="T26" fmla="*/ 410 w 819"/>
                  <a:gd name="T27" fmla="*/ 351 h 3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19" h="351">
                    <a:moveTo>
                      <a:pt x="410" y="351"/>
                    </a:moveTo>
                    <a:cubicBezTo>
                      <a:pt x="391" y="351"/>
                      <a:pt x="373" y="345"/>
                      <a:pt x="359" y="333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0" y="20"/>
                      <a:pt x="0" y="12"/>
                      <a:pt x="5" y="6"/>
                    </a:cubicBezTo>
                    <a:cubicBezTo>
                      <a:pt x="10" y="0"/>
                      <a:pt x="18" y="0"/>
                      <a:pt x="24" y="4"/>
                    </a:cubicBezTo>
                    <a:cubicBezTo>
                      <a:pt x="377" y="312"/>
                      <a:pt x="377" y="312"/>
                      <a:pt x="377" y="312"/>
                    </a:cubicBezTo>
                    <a:cubicBezTo>
                      <a:pt x="395" y="328"/>
                      <a:pt x="424" y="328"/>
                      <a:pt x="442" y="312"/>
                    </a:cubicBezTo>
                    <a:cubicBezTo>
                      <a:pt x="795" y="5"/>
                      <a:pt x="795" y="5"/>
                      <a:pt x="795" y="5"/>
                    </a:cubicBezTo>
                    <a:cubicBezTo>
                      <a:pt x="800" y="0"/>
                      <a:pt x="809" y="0"/>
                      <a:pt x="814" y="6"/>
                    </a:cubicBezTo>
                    <a:cubicBezTo>
                      <a:pt x="819" y="12"/>
                      <a:pt x="819" y="21"/>
                      <a:pt x="813" y="26"/>
                    </a:cubicBezTo>
                    <a:cubicBezTo>
                      <a:pt x="460" y="333"/>
                      <a:pt x="460" y="333"/>
                      <a:pt x="460" y="333"/>
                    </a:cubicBezTo>
                    <a:cubicBezTo>
                      <a:pt x="446" y="345"/>
                      <a:pt x="428" y="351"/>
                      <a:pt x="410" y="351"/>
                    </a:cubicBezTo>
                    <a:close/>
                    <a:moveTo>
                      <a:pt x="410" y="351"/>
                    </a:moveTo>
                    <a:cubicBezTo>
                      <a:pt x="410" y="351"/>
                      <a:pt x="410" y="351"/>
                      <a:pt x="410" y="35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>
                  <a:latin typeface="+mj-lt"/>
                </a:endParaRPr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F9048FF-BFB9-47EC-8E41-F6F3B61D8B31}"/>
                </a:ext>
              </a:extLst>
            </p:cNvPr>
            <p:cNvSpPr txBox="1"/>
            <p:nvPr/>
          </p:nvSpPr>
          <p:spPr>
            <a:xfrm>
              <a:off x="1624802" y="4149104"/>
              <a:ext cx="3605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nankarstad@alliantcreditunion.com</a:t>
              </a:r>
              <a:endParaRPr lang="en-US" sz="1600" kern="0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8BB860C-6938-47F5-8467-F7A2E6955337}"/>
              </a:ext>
            </a:extLst>
          </p:cNvPr>
          <p:cNvGrpSpPr/>
          <p:nvPr/>
        </p:nvGrpSpPr>
        <p:grpSpPr>
          <a:xfrm>
            <a:off x="6755823" y="3249250"/>
            <a:ext cx="4369514" cy="338554"/>
            <a:chOff x="860802" y="4758704"/>
            <a:chExt cx="4369514" cy="338554"/>
          </a:xfrm>
        </p:grpSpPr>
        <p:sp>
          <p:nvSpPr>
            <p:cNvPr id="46" name="Freeform 17">
              <a:extLst>
                <a:ext uri="{FF2B5EF4-FFF2-40B4-BE49-F238E27FC236}">
                  <a16:creationId xmlns:a16="http://schemas.microsoft.com/office/drawing/2014/main" id="{00D29B82-43B4-468F-9D6F-738C8B888A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0802" y="4769988"/>
              <a:ext cx="319162" cy="315986"/>
            </a:xfrm>
            <a:custGeom>
              <a:avLst/>
              <a:gdLst>
                <a:gd name="T0" fmla="*/ 1097 w 1365"/>
                <a:gd name="T1" fmla="*/ 1351 h 1351"/>
                <a:gd name="T2" fmla="*/ 899 w 1365"/>
                <a:gd name="T3" fmla="*/ 1308 h 1351"/>
                <a:gd name="T4" fmla="*/ 399 w 1365"/>
                <a:gd name="T5" fmla="*/ 966 h 1351"/>
                <a:gd name="T6" fmla="*/ 56 w 1365"/>
                <a:gd name="T7" fmla="*/ 466 h 1351"/>
                <a:gd name="T8" fmla="*/ 56 w 1365"/>
                <a:gd name="T9" fmla="*/ 139 h 1351"/>
                <a:gd name="T10" fmla="*/ 80 w 1365"/>
                <a:gd name="T11" fmla="*/ 114 h 1351"/>
                <a:gd name="T12" fmla="*/ 265 w 1365"/>
                <a:gd name="T13" fmla="*/ 3 h 1351"/>
                <a:gd name="T14" fmla="*/ 421 w 1365"/>
                <a:gd name="T15" fmla="*/ 103 h 1351"/>
                <a:gd name="T16" fmla="*/ 425 w 1365"/>
                <a:gd name="T17" fmla="*/ 442 h 1351"/>
                <a:gd name="T18" fmla="*/ 411 w 1365"/>
                <a:gd name="T19" fmla="*/ 456 h 1351"/>
                <a:gd name="T20" fmla="*/ 604 w 1365"/>
                <a:gd name="T21" fmla="*/ 761 h 1351"/>
                <a:gd name="T22" fmla="*/ 795 w 1365"/>
                <a:gd name="T23" fmla="*/ 925 h 1351"/>
                <a:gd name="T24" fmla="*/ 909 w 1365"/>
                <a:gd name="T25" fmla="*/ 954 h 1351"/>
                <a:gd name="T26" fmla="*/ 923 w 1365"/>
                <a:gd name="T27" fmla="*/ 940 h 1351"/>
                <a:gd name="T28" fmla="*/ 1262 w 1365"/>
                <a:gd name="T29" fmla="*/ 944 h 1351"/>
                <a:gd name="T30" fmla="*/ 1362 w 1365"/>
                <a:gd name="T31" fmla="*/ 1100 h 1351"/>
                <a:gd name="T32" fmla="*/ 1250 w 1365"/>
                <a:gd name="T33" fmla="*/ 1285 h 1351"/>
                <a:gd name="T34" fmla="*/ 1225 w 1365"/>
                <a:gd name="T35" fmla="*/ 1309 h 1351"/>
                <a:gd name="T36" fmla="*/ 1097 w 1365"/>
                <a:gd name="T37" fmla="*/ 1351 h 1351"/>
                <a:gd name="T38" fmla="*/ 260 w 1365"/>
                <a:gd name="T39" fmla="*/ 48 h 1351"/>
                <a:gd name="T40" fmla="*/ 113 w 1365"/>
                <a:gd name="T41" fmla="*/ 145 h 1351"/>
                <a:gd name="T42" fmla="*/ 88 w 1365"/>
                <a:gd name="T43" fmla="*/ 172 h 1351"/>
                <a:gd name="T44" fmla="*/ 99 w 1365"/>
                <a:gd name="T45" fmla="*/ 450 h 1351"/>
                <a:gd name="T46" fmla="*/ 431 w 1365"/>
                <a:gd name="T47" fmla="*/ 934 h 1351"/>
                <a:gd name="T48" fmla="*/ 915 w 1365"/>
                <a:gd name="T49" fmla="*/ 1266 h 1351"/>
                <a:gd name="T50" fmla="*/ 1193 w 1365"/>
                <a:gd name="T51" fmla="*/ 1277 h 1351"/>
                <a:gd name="T52" fmla="*/ 1219 w 1365"/>
                <a:gd name="T53" fmla="*/ 1252 h 1351"/>
                <a:gd name="T54" fmla="*/ 1316 w 1365"/>
                <a:gd name="T55" fmla="*/ 1102 h 1351"/>
                <a:gd name="T56" fmla="*/ 1234 w 1365"/>
                <a:gd name="T57" fmla="*/ 979 h 1351"/>
                <a:gd name="T58" fmla="*/ 956 w 1365"/>
                <a:gd name="T59" fmla="*/ 971 h 1351"/>
                <a:gd name="T60" fmla="*/ 941 w 1365"/>
                <a:gd name="T61" fmla="*/ 986 h 1351"/>
                <a:gd name="T62" fmla="*/ 770 w 1365"/>
                <a:gd name="T63" fmla="*/ 963 h 1351"/>
                <a:gd name="T64" fmla="*/ 572 w 1365"/>
                <a:gd name="T65" fmla="*/ 793 h 1351"/>
                <a:gd name="T66" fmla="*/ 379 w 1365"/>
                <a:gd name="T67" fmla="*/ 423 h 1351"/>
                <a:gd name="T68" fmla="*/ 393 w 1365"/>
                <a:gd name="T69" fmla="*/ 409 h 1351"/>
                <a:gd name="T70" fmla="*/ 385 w 1365"/>
                <a:gd name="T71" fmla="*/ 131 h 1351"/>
                <a:gd name="T72" fmla="*/ 263 w 1365"/>
                <a:gd name="T73" fmla="*/ 48 h 1351"/>
                <a:gd name="T74" fmla="*/ 260 w 1365"/>
                <a:gd name="T75" fmla="*/ 48 h 1351"/>
                <a:gd name="T76" fmla="*/ 260 w 1365"/>
                <a:gd name="T77" fmla="*/ 48 h 1351"/>
                <a:gd name="T78" fmla="*/ 260 w 1365"/>
                <a:gd name="T79" fmla="*/ 48 h 1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65" h="1351">
                  <a:moveTo>
                    <a:pt x="1097" y="1351"/>
                  </a:moveTo>
                  <a:cubicBezTo>
                    <a:pt x="1041" y="1351"/>
                    <a:pt x="973" y="1337"/>
                    <a:pt x="899" y="1308"/>
                  </a:cubicBezTo>
                  <a:cubicBezTo>
                    <a:pt x="736" y="1247"/>
                    <a:pt x="558" y="1125"/>
                    <a:pt x="399" y="966"/>
                  </a:cubicBezTo>
                  <a:cubicBezTo>
                    <a:pt x="239" y="807"/>
                    <a:pt x="118" y="629"/>
                    <a:pt x="56" y="466"/>
                  </a:cubicBezTo>
                  <a:cubicBezTo>
                    <a:pt x="0" y="317"/>
                    <a:pt x="0" y="195"/>
                    <a:pt x="56" y="139"/>
                  </a:cubicBezTo>
                  <a:cubicBezTo>
                    <a:pt x="64" y="132"/>
                    <a:pt x="72" y="123"/>
                    <a:pt x="80" y="114"/>
                  </a:cubicBezTo>
                  <a:cubicBezTo>
                    <a:pt x="131" y="60"/>
                    <a:pt x="189" y="0"/>
                    <a:pt x="265" y="3"/>
                  </a:cubicBezTo>
                  <a:cubicBezTo>
                    <a:pt x="318" y="5"/>
                    <a:pt x="369" y="38"/>
                    <a:pt x="421" y="103"/>
                  </a:cubicBezTo>
                  <a:cubicBezTo>
                    <a:pt x="575" y="294"/>
                    <a:pt x="505" y="363"/>
                    <a:pt x="425" y="442"/>
                  </a:cubicBezTo>
                  <a:cubicBezTo>
                    <a:pt x="411" y="456"/>
                    <a:pt x="411" y="456"/>
                    <a:pt x="411" y="456"/>
                  </a:cubicBezTo>
                  <a:cubicBezTo>
                    <a:pt x="398" y="469"/>
                    <a:pt x="373" y="530"/>
                    <a:pt x="604" y="761"/>
                  </a:cubicBezTo>
                  <a:cubicBezTo>
                    <a:pt x="679" y="836"/>
                    <a:pt x="744" y="891"/>
                    <a:pt x="795" y="925"/>
                  </a:cubicBezTo>
                  <a:cubicBezTo>
                    <a:pt x="827" y="946"/>
                    <a:pt x="885" y="978"/>
                    <a:pt x="909" y="954"/>
                  </a:cubicBezTo>
                  <a:cubicBezTo>
                    <a:pt x="923" y="940"/>
                    <a:pt x="923" y="940"/>
                    <a:pt x="923" y="940"/>
                  </a:cubicBezTo>
                  <a:cubicBezTo>
                    <a:pt x="1002" y="859"/>
                    <a:pt x="1071" y="790"/>
                    <a:pt x="1262" y="944"/>
                  </a:cubicBezTo>
                  <a:cubicBezTo>
                    <a:pt x="1327" y="996"/>
                    <a:pt x="1360" y="1047"/>
                    <a:pt x="1362" y="1100"/>
                  </a:cubicBezTo>
                  <a:cubicBezTo>
                    <a:pt x="1365" y="1176"/>
                    <a:pt x="1304" y="1234"/>
                    <a:pt x="1250" y="1285"/>
                  </a:cubicBezTo>
                  <a:cubicBezTo>
                    <a:pt x="1242" y="1293"/>
                    <a:pt x="1233" y="1301"/>
                    <a:pt x="1225" y="1309"/>
                  </a:cubicBezTo>
                  <a:cubicBezTo>
                    <a:pt x="1197" y="1337"/>
                    <a:pt x="1153" y="1351"/>
                    <a:pt x="1097" y="1351"/>
                  </a:cubicBezTo>
                  <a:close/>
                  <a:moveTo>
                    <a:pt x="260" y="48"/>
                  </a:moveTo>
                  <a:cubicBezTo>
                    <a:pt x="205" y="48"/>
                    <a:pt x="157" y="100"/>
                    <a:pt x="113" y="145"/>
                  </a:cubicBezTo>
                  <a:cubicBezTo>
                    <a:pt x="105" y="155"/>
                    <a:pt x="96" y="163"/>
                    <a:pt x="88" y="172"/>
                  </a:cubicBezTo>
                  <a:cubicBezTo>
                    <a:pt x="46" y="213"/>
                    <a:pt x="51" y="322"/>
                    <a:pt x="99" y="450"/>
                  </a:cubicBezTo>
                  <a:cubicBezTo>
                    <a:pt x="158" y="607"/>
                    <a:pt x="276" y="779"/>
                    <a:pt x="431" y="934"/>
                  </a:cubicBezTo>
                  <a:cubicBezTo>
                    <a:pt x="586" y="1089"/>
                    <a:pt x="758" y="1207"/>
                    <a:pt x="915" y="1266"/>
                  </a:cubicBezTo>
                  <a:cubicBezTo>
                    <a:pt x="1042" y="1314"/>
                    <a:pt x="1152" y="1318"/>
                    <a:pt x="1193" y="1277"/>
                  </a:cubicBezTo>
                  <a:cubicBezTo>
                    <a:pt x="1201" y="1269"/>
                    <a:pt x="1210" y="1260"/>
                    <a:pt x="1219" y="1252"/>
                  </a:cubicBezTo>
                  <a:cubicBezTo>
                    <a:pt x="1266" y="1207"/>
                    <a:pt x="1319" y="1157"/>
                    <a:pt x="1316" y="1102"/>
                  </a:cubicBezTo>
                  <a:cubicBezTo>
                    <a:pt x="1315" y="1063"/>
                    <a:pt x="1287" y="1022"/>
                    <a:pt x="1234" y="979"/>
                  </a:cubicBezTo>
                  <a:cubicBezTo>
                    <a:pt x="1074" y="851"/>
                    <a:pt x="1030" y="896"/>
                    <a:pt x="956" y="971"/>
                  </a:cubicBezTo>
                  <a:cubicBezTo>
                    <a:pt x="941" y="986"/>
                    <a:pt x="941" y="986"/>
                    <a:pt x="941" y="986"/>
                  </a:cubicBezTo>
                  <a:cubicBezTo>
                    <a:pt x="906" y="1021"/>
                    <a:pt x="848" y="1014"/>
                    <a:pt x="770" y="963"/>
                  </a:cubicBezTo>
                  <a:cubicBezTo>
                    <a:pt x="716" y="928"/>
                    <a:pt x="650" y="870"/>
                    <a:pt x="572" y="793"/>
                  </a:cubicBezTo>
                  <a:cubicBezTo>
                    <a:pt x="380" y="601"/>
                    <a:pt x="319" y="484"/>
                    <a:pt x="379" y="423"/>
                  </a:cubicBezTo>
                  <a:cubicBezTo>
                    <a:pt x="393" y="409"/>
                    <a:pt x="393" y="409"/>
                    <a:pt x="393" y="409"/>
                  </a:cubicBezTo>
                  <a:cubicBezTo>
                    <a:pt x="468" y="335"/>
                    <a:pt x="514" y="291"/>
                    <a:pt x="385" y="131"/>
                  </a:cubicBezTo>
                  <a:cubicBezTo>
                    <a:pt x="342" y="78"/>
                    <a:pt x="301" y="50"/>
                    <a:pt x="263" y="48"/>
                  </a:cubicBezTo>
                  <a:cubicBezTo>
                    <a:pt x="262" y="48"/>
                    <a:pt x="261" y="48"/>
                    <a:pt x="260" y="48"/>
                  </a:cubicBezTo>
                  <a:close/>
                  <a:moveTo>
                    <a:pt x="260" y="48"/>
                  </a:moveTo>
                  <a:cubicBezTo>
                    <a:pt x="260" y="48"/>
                    <a:pt x="260" y="48"/>
                    <a:pt x="260" y="4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>
                <a:latin typeface="+mj-lt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EBDB107-DEF2-4D9C-80C1-5C614B23910C}"/>
                </a:ext>
              </a:extLst>
            </p:cNvPr>
            <p:cNvSpPr txBox="1"/>
            <p:nvPr/>
          </p:nvSpPr>
          <p:spPr>
            <a:xfrm>
              <a:off x="1624802" y="4758704"/>
              <a:ext cx="360551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sz="1600" kern="0" dirty="0" smtClean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(773</a:t>
              </a:r>
              <a:r>
                <a:rPr lang="en-US" sz="1600" kern="0" dirty="0" smtClean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) 462-8655</a:t>
              </a:r>
              <a:endParaRPr lang="en-US" sz="1600" kern="0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7079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5BCCF13-D0FF-49B1-8758-DA0EEA98B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Definition</a:t>
            </a:r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C0D9493E-3112-46A6-AD9F-A555D92B0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DDBAA6A-3735-4BA3-8F0B-4C604BC8C5DF}"/>
              </a:ext>
            </a:extLst>
          </p:cNvPr>
          <p:cNvGrpSpPr/>
          <p:nvPr/>
        </p:nvGrpSpPr>
        <p:grpSpPr>
          <a:xfrm>
            <a:off x="1935857" y="1295394"/>
            <a:ext cx="8317110" cy="1379917"/>
            <a:chOff x="1809750" y="1340768"/>
            <a:chExt cx="8317110" cy="1379917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3468C7F-A869-481D-B542-403D924771A9}"/>
                </a:ext>
              </a:extLst>
            </p:cNvPr>
            <p:cNvGrpSpPr/>
            <p:nvPr/>
          </p:nvGrpSpPr>
          <p:grpSpPr>
            <a:xfrm>
              <a:off x="1809750" y="1340768"/>
              <a:ext cx="8317110" cy="1379917"/>
              <a:chOff x="5410150" y="1340767"/>
              <a:chExt cx="8317110" cy="1379917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66E989A0-C5B9-4573-9A50-822DAE6B7381}"/>
                  </a:ext>
                </a:extLst>
              </p:cNvPr>
              <p:cNvSpPr/>
              <p:nvPr/>
            </p:nvSpPr>
            <p:spPr>
              <a:xfrm>
                <a:off x="6310436" y="1340767"/>
                <a:ext cx="7416824" cy="1379917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3E519FE-5319-4ECF-87DF-96B40E43B815}"/>
                  </a:ext>
                </a:extLst>
              </p:cNvPr>
              <p:cNvSpPr/>
              <p:nvPr/>
            </p:nvSpPr>
            <p:spPr>
              <a:xfrm>
                <a:off x="5410150" y="1340768"/>
                <a:ext cx="900286" cy="900286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3600" b="1" dirty="0"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01</a:t>
                </a: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CF1B527-9FCC-47DD-8099-C8842319EB49}"/>
                </a:ext>
              </a:extLst>
            </p:cNvPr>
            <p:cNvSpPr txBox="1"/>
            <p:nvPr/>
          </p:nvSpPr>
          <p:spPr>
            <a:xfrm>
              <a:off x="2998067" y="1519842"/>
              <a:ext cx="6850783" cy="40011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IN" sz="2000" b="1" dirty="0" smtClean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Overview of </a:t>
              </a:r>
              <a:r>
                <a:rPr lang="en-IN" sz="2000" b="1" dirty="0" err="1" smtClean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Explainability</a:t>
              </a:r>
              <a:endParaRPr lang="en-IN" sz="2000" b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10EF73E-7669-4E84-8085-BD22CAB6EC3F}"/>
                </a:ext>
              </a:extLst>
            </p:cNvPr>
            <p:cNvSpPr txBox="1"/>
            <p:nvPr/>
          </p:nvSpPr>
          <p:spPr>
            <a:xfrm>
              <a:off x="2998066" y="1948202"/>
              <a:ext cx="68507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 smtClean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endParaRPr lang="en-US" sz="1600" kern="0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5E94792-6067-4316-BE84-3060DC6DD844}"/>
              </a:ext>
            </a:extLst>
          </p:cNvPr>
          <p:cNvGrpSpPr/>
          <p:nvPr/>
        </p:nvGrpSpPr>
        <p:grpSpPr>
          <a:xfrm>
            <a:off x="1935857" y="2857230"/>
            <a:ext cx="8317110" cy="1379917"/>
            <a:chOff x="1809750" y="3043822"/>
            <a:chExt cx="8317110" cy="1379917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D218D141-8259-460E-96C3-2ECD2A05FAE5}"/>
                </a:ext>
              </a:extLst>
            </p:cNvPr>
            <p:cNvGrpSpPr/>
            <p:nvPr/>
          </p:nvGrpSpPr>
          <p:grpSpPr>
            <a:xfrm>
              <a:off x="1809750" y="3043822"/>
              <a:ext cx="8317110" cy="1379917"/>
              <a:chOff x="5410150" y="1340767"/>
              <a:chExt cx="8317110" cy="1379917"/>
            </a:xfrm>
            <a:solidFill>
              <a:schemeClr val="accent2"/>
            </a:solidFill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7A5408D-8E53-4D11-ACB4-0BEB6C43D70A}"/>
                  </a:ext>
                </a:extLst>
              </p:cNvPr>
              <p:cNvSpPr/>
              <p:nvPr/>
            </p:nvSpPr>
            <p:spPr>
              <a:xfrm>
                <a:off x="6310436" y="1340767"/>
                <a:ext cx="7416824" cy="137991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B2BF522-4D20-4A54-8E63-08C1139B4F2C}"/>
                  </a:ext>
                </a:extLst>
              </p:cNvPr>
              <p:cNvSpPr/>
              <p:nvPr/>
            </p:nvSpPr>
            <p:spPr>
              <a:xfrm>
                <a:off x="5410150" y="1340768"/>
                <a:ext cx="900286" cy="900286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3600" b="1" dirty="0"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02</a:t>
                </a: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C8F037F-9FD4-427F-9B16-96EE130C2655}"/>
                </a:ext>
              </a:extLst>
            </p:cNvPr>
            <p:cNvSpPr txBox="1"/>
            <p:nvPr/>
          </p:nvSpPr>
          <p:spPr>
            <a:xfrm>
              <a:off x="2998067" y="3212957"/>
              <a:ext cx="6850783" cy="40011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IN" sz="2000" b="1" dirty="0" smtClean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Modelling and </a:t>
              </a:r>
              <a:r>
                <a:rPr lang="en-IN" sz="2000" b="1" dirty="0" err="1" smtClean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Explainability</a:t>
              </a:r>
              <a:r>
                <a:rPr lang="en-IN" sz="2000" b="1" dirty="0" smtClean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 Techniques</a:t>
              </a:r>
              <a:endParaRPr lang="en-IN" sz="2000" b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18CC048-3BC6-41B9-82FA-09373D1AC9F1}"/>
                </a:ext>
              </a:extLst>
            </p:cNvPr>
            <p:cNvSpPr txBox="1"/>
            <p:nvPr/>
          </p:nvSpPr>
          <p:spPr>
            <a:xfrm>
              <a:off x="2998066" y="3641317"/>
              <a:ext cx="68507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 smtClean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endParaRPr lang="en-US" sz="1600" kern="0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1A51D4E-A021-4E20-88F5-5DF30AD50845}"/>
              </a:ext>
            </a:extLst>
          </p:cNvPr>
          <p:cNvGrpSpPr/>
          <p:nvPr/>
        </p:nvGrpSpPr>
        <p:grpSpPr>
          <a:xfrm>
            <a:off x="1935857" y="4419066"/>
            <a:ext cx="8317110" cy="1379917"/>
            <a:chOff x="1935857" y="4419066"/>
            <a:chExt cx="8317110" cy="1379917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4884826-9076-4B3C-8B21-1EA2A96F60BC}"/>
                </a:ext>
              </a:extLst>
            </p:cNvPr>
            <p:cNvSpPr/>
            <p:nvPr/>
          </p:nvSpPr>
          <p:spPr>
            <a:xfrm>
              <a:off x="2836143" y="4419066"/>
              <a:ext cx="7416824" cy="137991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latin typeface="+mj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FC60E31-E8F0-4B03-9376-3B91CBE118DB}"/>
                </a:ext>
              </a:extLst>
            </p:cNvPr>
            <p:cNvSpPr/>
            <p:nvPr/>
          </p:nvSpPr>
          <p:spPr>
            <a:xfrm>
              <a:off x="1935857" y="4419067"/>
              <a:ext cx="900286" cy="90028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3600" b="1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03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CFAC9056-E1BF-48ED-8473-CCA62FD2D099}"/>
              </a:ext>
            </a:extLst>
          </p:cNvPr>
          <p:cNvGrpSpPr/>
          <p:nvPr/>
        </p:nvGrpSpPr>
        <p:grpSpPr>
          <a:xfrm>
            <a:off x="3124173" y="4598140"/>
            <a:ext cx="6850784" cy="766914"/>
            <a:chOff x="3124173" y="4598140"/>
            <a:chExt cx="6850784" cy="76691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A86122E-50E8-4B06-88D1-BED5BB0CACEC}"/>
                </a:ext>
              </a:extLst>
            </p:cNvPr>
            <p:cNvSpPr txBox="1"/>
            <p:nvPr/>
          </p:nvSpPr>
          <p:spPr>
            <a:xfrm>
              <a:off x="3124174" y="4598140"/>
              <a:ext cx="6850783" cy="400110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/>
            <a:p>
              <a:r>
                <a:rPr lang="en-IN" sz="2000" b="1" dirty="0" smtClean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How to determine when to use what</a:t>
              </a:r>
              <a:endParaRPr lang="en-IN" sz="2000" b="1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5D944F3-58F3-4F6B-864D-16E8404C746B}"/>
                </a:ext>
              </a:extLst>
            </p:cNvPr>
            <p:cNvSpPr txBox="1"/>
            <p:nvPr/>
          </p:nvSpPr>
          <p:spPr>
            <a:xfrm>
              <a:off x="3124173" y="5026500"/>
              <a:ext cx="68507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kern="0" dirty="0" smtClean="0">
                  <a:solidFill>
                    <a:schemeClr val="bg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endParaRPr lang="en-US" sz="1600" kern="0" dirty="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5195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7607D3E3-B395-40D3-A2ED-A375B312A851}"/>
              </a:ext>
            </a:extLst>
          </p:cNvPr>
          <p:cNvSpPr>
            <a:spLocks/>
          </p:cNvSpPr>
          <p:nvPr/>
        </p:nvSpPr>
        <p:spPr bwMode="auto">
          <a:xfrm>
            <a:off x="8765344" y="5242769"/>
            <a:ext cx="3420564" cy="1168580"/>
          </a:xfrm>
          <a:custGeom>
            <a:avLst/>
            <a:gdLst>
              <a:gd name="T0" fmla="*/ 5004 w 5004"/>
              <a:gd name="T1" fmla="*/ 0 h 1704"/>
              <a:gd name="T2" fmla="*/ 0 w 5004"/>
              <a:gd name="T3" fmla="*/ 1127 h 1704"/>
              <a:gd name="T4" fmla="*/ 0 w 5004"/>
              <a:gd name="T5" fmla="*/ 1704 h 1704"/>
              <a:gd name="T6" fmla="*/ 5004 w 5004"/>
              <a:gd name="T7" fmla="*/ 579 h 1704"/>
              <a:gd name="T8" fmla="*/ 5004 w 5004"/>
              <a:gd name="T9" fmla="*/ 0 h 1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4" h="1704">
                <a:moveTo>
                  <a:pt x="5004" y="0"/>
                </a:moveTo>
                <a:lnTo>
                  <a:pt x="0" y="1127"/>
                </a:lnTo>
                <a:lnTo>
                  <a:pt x="0" y="1704"/>
                </a:lnTo>
                <a:lnTo>
                  <a:pt x="5004" y="579"/>
                </a:lnTo>
                <a:lnTo>
                  <a:pt x="500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856712-6683-4446-B5E1-0476C5F3C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</a:t>
            </a:r>
            <a:r>
              <a:rPr lang="en-US" dirty="0" err="1" smtClean="0"/>
              <a:t>Explainability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A3E9B-8DAF-4C7A-B989-8AB84236C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Explainable AI refers to </a:t>
            </a:r>
            <a:r>
              <a:rPr lang="en-US" b="1" dirty="0"/>
              <a:t>methods and techniques </a:t>
            </a:r>
            <a:r>
              <a:rPr lang="en-US" dirty="0"/>
              <a:t>in the application of artificial intelligence technology (AI) such that the results of the solution can be </a:t>
            </a:r>
            <a:r>
              <a:rPr lang="en-US" b="1" dirty="0"/>
              <a:t>understood by human experts. </a:t>
            </a:r>
          </a:p>
          <a:p>
            <a:r>
              <a:rPr lang="en-US" dirty="0"/>
              <a:t>It contrasts with the concept of the "black box" in machine learning where even their designers cannot explain why the AI arrived at a specific decision.</a:t>
            </a:r>
            <a:r>
              <a:rPr lang="en-US" b="1" dirty="0"/>
              <a:t> XAI is an implementation of the social right to explanation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79FD03-D106-4D50-8858-B277B6E2A94F}"/>
              </a:ext>
            </a:extLst>
          </p:cNvPr>
          <p:cNvSpPr txBox="1">
            <a:spLocks/>
          </p:cNvSpPr>
          <p:nvPr/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defPPr>
              <a:defRPr lang="en-US"/>
            </a:defPPr>
            <a:lvl1pPr marL="0" algn="ctr" defTabSz="1218987" rtl="0" eaLnBrk="1" latinLnBrk="0" hangingPunct="1">
              <a:defRPr sz="1300" kern="1200">
                <a:solidFill>
                  <a:schemeClr val="bg1"/>
                </a:solidFill>
                <a:latin typeface="Open Sans" panose="020B0606030504020204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6E69268-9C8B-4EBF-A9EE-DC5DC2D48DC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771E79AB-EF46-4340-9863-62C1C535CA9F}"/>
              </a:ext>
            </a:extLst>
          </p:cNvPr>
          <p:cNvSpPr>
            <a:spLocks/>
          </p:cNvSpPr>
          <p:nvPr/>
        </p:nvSpPr>
        <p:spPr bwMode="auto">
          <a:xfrm>
            <a:off x="9551941" y="5670708"/>
            <a:ext cx="2633967" cy="868205"/>
          </a:xfrm>
          <a:custGeom>
            <a:avLst/>
            <a:gdLst>
              <a:gd name="T0" fmla="*/ 3857 w 3857"/>
              <a:gd name="T1" fmla="*/ 0 h 1266"/>
              <a:gd name="T2" fmla="*/ 0 w 3857"/>
              <a:gd name="T3" fmla="*/ 878 h 1266"/>
              <a:gd name="T4" fmla="*/ 0 w 3857"/>
              <a:gd name="T5" fmla="*/ 1266 h 1266"/>
              <a:gd name="T6" fmla="*/ 3857 w 3857"/>
              <a:gd name="T7" fmla="*/ 386 h 1266"/>
              <a:gd name="T8" fmla="*/ 3857 w 3857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7" h="1266">
                <a:moveTo>
                  <a:pt x="3857" y="0"/>
                </a:moveTo>
                <a:lnTo>
                  <a:pt x="0" y="878"/>
                </a:lnTo>
                <a:lnTo>
                  <a:pt x="0" y="1266"/>
                </a:lnTo>
                <a:lnTo>
                  <a:pt x="3857" y="386"/>
                </a:lnTo>
                <a:lnTo>
                  <a:pt x="385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8517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56712-6683-4446-B5E1-0476C5F3C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b="1" dirty="0" smtClean="0">
                <a:solidFill>
                  <a:schemeClr val="accent5"/>
                </a:solidFill>
              </a:rPr>
              <a:t>Why </a:t>
            </a:r>
            <a:r>
              <a:rPr lang="en-US" sz="4000" b="1" dirty="0" err="1" smtClean="0">
                <a:solidFill>
                  <a:schemeClr val="accent5"/>
                </a:solidFill>
              </a:rPr>
              <a:t>Explainability</a:t>
            </a:r>
            <a:r>
              <a:rPr lang="en-US" sz="4000" b="1" dirty="0" smtClean="0">
                <a:solidFill>
                  <a:schemeClr val="accent5"/>
                </a:solidFill>
              </a:rPr>
              <a:t> Matters in Financial Services</a:t>
            </a:r>
            <a:endParaRPr lang="en-US" sz="4000" b="1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A3E9B-8DAF-4C7A-B989-8AB84236CDC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3200" dirty="0"/>
              <a:t>Trust</a:t>
            </a:r>
          </a:p>
          <a:p>
            <a:r>
              <a:rPr lang="en-US" sz="3200" dirty="0"/>
              <a:t>Transparency</a:t>
            </a:r>
          </a:p>
          <a:p>
            <a:r>
              <a:rPr lang="en-US" sz="3200" dirty="0"/>
              <a:t>Unintentional Bias</a:t>
            </a:r>
          </a:p>
          <a:p>
            <a:r>
              <a:rPr lang="en-US" sz="3200" dirty="0"/>
              <a:t>Adoption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79FD03-D106-4D50-8858-B277B6E2A94F}"/>
              </a:ext>
            </a:extLst>
          </p:cNvPr>
          <p:cNvSpPr txBox="1">
            <a:spLocks/>
          </p:cNvSpPr>
          <p:nvPr/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defPPr>
              <a:defRPr lang="en-US"/>
            </a:defPPr>
            <a:lvl1pPr marL="0" algn="ctr" defTabSz="1218987" rtl="0" eaLnBrk="1" latinLnBrk="0" hangingPunct="1">
              <a:defRPr sz="1300" kern="1200">
                <a:solidFill>
                  <a:schemeClr val="bg1"/>
                </a:solidFill>
                <a:latin typeface="Open Sans" panose="020B0606030504020204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6E69268-9C8B-4EBF-A9EE-DC5DC2D48DC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771E79AB-EF46-4340-9863-62C1C535CA9F}"/>
              </a:ext>
            </a:extLst>
          </p:cNvPr>
          <p:cNvSpPr>
            <a:spLocks/>
          </p:cNvSpPr>
          <p:nvPr/>
        </p:nvSpPr>
        <p:spPr bwMode="auto">
          <a:xfrm>
            <a:off x="9551941" y="5670708"/>
            <a:ext cx="2633967" cy="868205"/>
          </a:xfrm>
          <a:custGeom>
            <a:avLst/>
            <a:gdLst>
              <a:gd name="T0" fmla="*/ 3857 w 3857"/>
              <a:gd name="T1" fmla="*/ 0 h 1266"/>
              <a:gd name="T2" fmla="*/ 0 w 3857"/>
              <a:gd name="T3" fmla="*/ 878 h 1266"/>
              <a:gd name="T4" fmla="*/ 0 w 3857"/>
              <a:gd name="T5" fmla="*/ 1266 h 1266"/>
              <a:gd name="T6" fmla="*/ 3857 w 3857"/>
              <a:gd name="T7" fmla="*/ 386 h 1266"/>
              <a:gd name="T8" fmla="*/ 3857 w 3857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7" h="1266">
                <a:moveTo>
                  <a:pt x="3857" y="0"/>
                </a:moveTo>
                <a:lnTo>
                  <a:pt x="0" y="878"/>
                </a:lnTo>
                <a:lnTo>
                  <a:pt x="0" y="1266"/>
                </a:lnTo>
                <a:lnTo>
                  <a:pt x="3857" y="386"/>
                </a:lnTo>
                <a:lnTo>
                  <a:pt x="385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7607D3E3-B395-40D3-A2ED-A375B312A851}"/>
              </a:ext>
            </a:extLst>
          </p:cNvPr>
          <p:cNvSpPr>
            <a:spLocks/>
          </p:cNvSpPr>
          <p:nvPr/>
        </p:nvSpPr>
        <p:spPr bwMode="auto">
          <a:xfrm>
            <a:off x="8765344" y="5242769"/>
            <a:ext cx="3420564" cy="1168580"/>
          </a:xfrm>
          <a:custGeom>
            <a:avLst/>
            <a:gdLst>
              <a:gd name="T0" fmla="*/ 5004 w 5004"/>
              <a:gd name="T1" fmla="*/ 0 h 1704"/>
              <a:gd name="T2" fmla="*/ 0 w 5004"/>
              <a:gd name="T3" fmla="*/ 1127 h 1704"/>
              <a:gd name="T4" fmla="*/ 0 w 5004"/>
              <a:gd name="T5" fmla="*/ 1704 h 1704"/>
              <a:gd name="T6" fmla="*/ 5004 w 5004"/>
              <a:gd name="T7" fmla="*/ 579 h 1704"/>
              <a:gd name="T8" fmla="*/ 5004 w 5004"/>
              <a:gd name="T9" fmla="*/ 0 h 1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4" h="1704">
                <a:moveTo>
                  <a:pt x="5004" y="0"/>
                </a:moveTo>
                <a:lnTo>
                  <a:pt x="0" y="1127"/>
                </a:lnTo>
                <a:lnTo>
                  <a:pt x="0" y="1704"/>
                </a:lnTo>
                <a:lnTo>
                  <a:pt x="5004" y="579"/>
                </a:lnTo>
                <a:lnTo>
                  <a:pt x="500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" name="Picture 2" descr="Image result for apple credit card pr scandal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3024" y="2744262"/>
            <a:ext cx="3989189" cy="2237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382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56712-6683-4446-B5E1-0476C5F3C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Linear Regression Example</a:t>
            </a:r>
            <a:endParaRPr lang="en-US" sz="4000" b="1" dirty="0">
              <a:solidFill>
                <a:schemeClr val="accent5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79FD03-D106-4D50-8858-B277B6E2A94F}"/>
              </a:ext>
            </a:extLst>
          </p:cNvPr>
          <p:cNvSpPr txBox="1">
            <a:spLocks/>
          </p:cNvSpPr>
          <p:nvPr/>
        </p:nvSpPr>
        <p:spPr>
          <a:xfrm>
            <a:off x="11047283" y="6145620"/>
            <a:ext cx="547782" cy="547288"/>
          </a:xfrm>
          <a:prstGeom prst="diamond">
            <a:avLst/>
          </a:prstGeom>
          <a:solidFill>
            <a:schemeClr val="accent1"/>
          </a:solidFill>
        </p:spPr>
        <p:txBody>
          <a:bodyPr lIns="0" rIns="0"/>
          <a:lstStyle>
            <a:defPPr>
              <a:defRPr lang="en-US"/>
            </a:defPPr>
            <a:lvl1pPr marL="0" algn="ctr" defTabSz="1218987" rtl="0" eaLnBrk="1" latinLnBrk="0" hangingPunct="1">
              <a:defRPr sz="1300" kern="1200">
                <a:solidFill>
                  <a:schemeClr val="bg1"/>
                </a:solidFill>
                <a:latin typeface="Open Sans" panose="020B0606030504020204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6E69268-9C8B-4EBF-A9EE-DC5DC2D48DC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771E79AB-EF46-4340-9863-62C1C535CA9F}"/>
              </a:ext>
            </a:extLst>
          </p:cNvPr>
          <p:cNvSpPr>
            <a:spLocks/>
          </p:cNvSpPr>
          <p:nvPr/>
        </p:nvSpPr>
        <p:spPr bwMode="auto">
          <a:xfrm>
            <a:off x="9551941" y="5670708"/>
            <a:ext cx="2633967" cy="868205"/>
          </a:xfrm>
          <a:custGeom>
            <a:avLst/>
            <a:gdLst>
              <a:gd name="T0" fmla="*/ 3857 w 3857"/>
              <a:gd name="T1" fmla="*/ 0 h 1266"/>
              <a:gd name="T2" fmla="*/ 0 w 3857"/>
              <a:gd name="T3" fmla="*/ 878 h 1266"/>
              <a:gd name="T4" fmla="*/ 0 w 3857"/>
              <a:gd name="T5" fmla="*/ 1266 h 1266"/>
              <a:gd name="T6" fmla="*/ 3857 w 3857"/>
              <a:gd name="T7" fmla="*/ 386 h 1266"/>
              <a:gd name="T8" fmla="*/ 3857 w 3857"/>
              <a:gd name="T9" fmla="*/ 0 h 1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57" h="1266">
                <a:moveTo>
                  <a:pt x="3857" y="0"/>
                </a:moveTo>
                <a:lnTo>
                  <a:pt x="0" y="878"/>
                </a:lnTo>
                <a:lnTo>
                  <a:pt x="0" y="1266"/>
                </a:lnTo>
                <a:lnTo>
                  <a:pt x="3857" y="386"/>
                </a:lnTo>
                <a:lnTo>
                  <a:pt x="385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7607D3E3-B395-40D3-A2ED-A375B312A851}"/>
              </a:ext>
            </a:extLst>
          </p:cNvPr>
          <p:cNvSpPr>
            <a:spLocks/>
          </p:cNvSpPr>
          <p:nvPr/>
        </p:nvSpPr>
        <p:spPr bwMode="auto">
          <a:xfrm>
            <a:off x="8765344" y="5242769"/>
            <a:ext cx="3420564" cy="1168580"/>
          </a:xfrm>
          <a:custGeom>
            <a:avLst/>
            <a:gdLst>
              <a:gd name="T0" fmla="*/ 5004 w 5004"/>
              <a:gd name="T1" fmla="*/ 0 h 1704"/>
              <a:gd name="T2" fmla="*/ 0 w 5004"/>
              <a:gd name="T3" fmla="*/ 1127 h 1704"/>
              <a:gd name="T4" fmla="*/ 0 w 5004"/>
              <a:gd name="T5" fmla="*/ 1704 h 1704"/>
              <a:gd name="T6" fmla="*/ 5004 w 5004"/>
              <a:gd name="T7" fmla="*/ 579 h 1704"/>
              <a:gd name="T8" fmla="*/ 5004 w 5004"/>
              <a:gd name="T9" fmla="*/ 0 h 1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04" h="1704">
                <a:moveTo>
                  <a:pt x="5004" y="0"/>
                </a:moveTo>
                <a:lnTo>
                  <a:pt x="0" y="1127"/>
                </a:lnTo>
                <a:lnTo>
                  <a:pt x="0" y="1704"/>
                </a:lnTo>
                <a:lnTo>
                  <a:pt x="5004" y="579"/>
                </a:lnTo>
                <a:lnTo>
                  <a:pt x="500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983" y="1615946"/>
            <a:ext cx="7323809" cy="168571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37828" y="1618219"/>
            <a:ext cx="326860" cy="170262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2322" y="3970281"/>
            <a:ext cx="3704762" cy="2504762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1215488" y="1626687"/>
            <a:ext cx="702460" cy="169416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9"/>
          <p:cNvSpPr txBox="1">
            <a:spLocks/>
          </p:cNvSpPr>
          <p:nvPr/>
        </p:nvSpPr>
        <p:spPr>
          <a:xfrm>
            <a:off x="1407971" y="4293038"/>
            <a:ext cx="6014987" cy="1825009"/>
          </a:xfrm>
          <a:prstGeom prst="rect">
            <a:avLst/>
          </a:prstGeom>
        </p:spPr>
        <p:txBody>
          <a:bodyPr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 baseline="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accent5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 smtClean="0"/>
              <a:t>Formula</a:t>
            </a:r>
          </a:p>
          <a:p>
            <a:pPr marL="0" indent="0">
              <a:buFont typeface="Arial" pitchFamily="34" charset="0"/>
              <a:buNone/>
            </a:pPr>
            <a:r>
              <a:rPr lang="en-US" dirty="0" smtClean="0"/>
              <a:t>y = -3.56x +42.95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284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Increasing Performance through Complexity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3989039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XGBoost</a:t>
            </a:r>
            <a:r>
              <a:rPr lang="en-US" dirty="0"/>
              <a:t>, H2O, </a:t>
            </a:r>
            <a:r>
              <a:rPr lang="en-US" dirty="0" err="1"/>
              <a:t>LightGBM</a:t>
            </a:r>
            <a:r>
              <a:rPr lang="en-US" dirty="0"/>
              <a:t>, </a:t>
            </a:r>
            <a:r>
              <a:rPr lang="en-US" dirty="0" err="1"/>
              <a:t>AdaBoost</a:t>
            </a:r>
            <a:r>
              <a:rPr lang="en-US" dirty="0"/>
              <a:t> &amp; </a:t>
            </a:r>
            <a:r>
              <a:rPr lang="en-US" dirty="0" err="1"/>
              <a:t>Catboost</a:t>
            </a:r>
            <a:endParaRPr lang="en-US" dirty="0"/>
          </a:p>
          <a:p>
            <a:r>
              <a:rPr lang="en-US" dirty="0"/>
              <a:t>Consistently wins data science competitions for tabular data</a:t>
            </a:r>
          </a:p>
          <a:p>
            <a:r>
              <a:rPr lang="en-US" dirty="0"/>
              <a:t>Converts weak learners (decision trees) into strong learners</a:t>
            </a:r>
          </a:p>
          <a:p>
            <a:r>
              <a:rPr lang="en-US" dirty="0"/>
              <a:t>Lower bias &amp; lower variance by using boosting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19095" y="1916832"/>
            <a:ext cx="5560289" cy="30529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08" y="5188355"/>
            <a:ext cx="5825122" cy="104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141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Complex Problem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UCI has a credit card default dataset from a Taiwanese bank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The columns include information on each borrowers:</a:t>
            </a:r>
          </a:p>
          <a:p>
            <a:pPr marL="571500" lvl="1" indent="-342900"/>
            <a:r>
              <a:rPr lang="en-US" dirty="0" smtClean="0"/>
              <a:t>Demographics</a:t>
            </a:r>
          </a:p>
          <a:p>
            <a:pPr marL="571500" lvl="1" indent="-342900"/>
            <a:r>
              <a:rPr lang="en-US" dirty="0" smtClean="0"/>
              <a:t>Historical repayment history</a:t>
            </a:r>
          </a:p>
          <a:p>
            <a:pPr marL="571500" lvl="1" indent="-342900"/>
            <a:r>
              <a:rPr lang="en-US" dirty="0" smtClean="0"/>
              <a:t>Historical bill amount</a:t>
            </a:r>
          </a:p>
          <a:p>
            <a:pPr marL="571500" lvl="1" indent="-342900"/>
            <a:r>
              <a:rPr lang="en-US" dirty="0" smtClean="0"/>
              <a:t>Historical previous payment amount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We are interested in predicting next payment default using </a:t>
            </a:r>
            <a:r>
              <a:rPr lang="en-US" dirty="0" err="1" smtClean="0"/>
              <a:t>XGBoost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954285" y="1653657"/>
            <a:ext cx="3866667" cy="44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060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Importance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91682" y="2132856"/>
            <a:ext cx="5374738" cy="396044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11428" y="2132856"/>
            <a:ext cx="5067956" cy="410445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125860" y="2492896"/>
            <a:ext cx="764275" cy="2047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598468" y="4941169"/>
            <a:ext cx="764275" cy="1440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54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LIME Local Importance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/>
            <a:r>
              <a:rPr lang="en-US" i="1" dirty="0"/>
              <a:t>LIME, an algorithm that can explain the predictions of any classifier or </a:t>
            </a:r>
            <a:r>
              <a:rPr lang="en-US" i="1" dirty="0" err="1"/>
              <a:t>regressor</a:t>
            </a:r>
            <a:r>
              <a:rPr lang="en-US" i="1" dirty="0"/>
              <a:t> in a faithful way, by approximating it locally with an interpretable model</a:t>
            </a:r>
          </a:p>
          <a:p>
            <a:pPr marL="342900" indent="-342900"/>
            <a:r>
              <a:rPr lang="en-US" dirty="0"/>
              <a:t>LIME is locally faithful, but not globally accurate</a:t>
            </a:r>
          </a:p>
          <a:p>
            <a:endParaRPr lang="en-US" dirty="0"/>
          </a:p>
        </p:txBody>
      </p:sp>
      <p:pic>
        <p:nvPicPr>
          <p:cNvPr id="7" name="Picture 3" descr="image00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3412481"/>
            <a:ext cx="8991600" cy="26168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856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EECE1"/>
      </a:lt2>
      <a:accent1>
        <a:srgbClr val="413577"/>
      </a:accent1>
      <a:accent2>
        <a:srgbClr val="FFC500"/>
      </a:accent2>
      <a:accent3>
        <a:srgbClr val="EB1970"/>
      </a:accent3>
      <a:accent4>
        <a:srgbClr val="5D9BD4"/>
      </a:accent4>
      <a:accent5>
        <a:srgbClr val="333563"/>
      </a:accent5>
      <a:accent6>
        <a:srgbClr val="FA8900"/>
      </a:accent6>
      <a:hlink>
        <a:srgbClr val="0563C1"/>
      </a:hlink>
      <a:folHlink>
        <a:srgbClr val="954F72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8726</TotalTime>
  <Words>491</Words>
  <Application>Microsoft Office PowerPoint</Application>
  <PresentationFormat>Custom</PresentationFormat>
  <Paragraphs>73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Corbel</vt:lpstr>
      <vt:lpstr>Open Sans</vt:lpstr>
      <vt:lpstr>Office Theme</vt:lpstr>
      <vt:lpstr>PowerPoint Presentation</vt:lpstr>
      <vt:lpstr>Problem Definition</vt:lpstr>
      <vt:lpstr>Overview of Explainability</vt:lpstr>
      <vt:lpstr>Why Explainability Matters in Financial Services</vt:lpstr>
      <vt:lpstr>Linear Regression Example</vt:lpstr>
      <vt:lpstr>Increasing Performance through Complexity</vt:lpstr>
      <vt:lpstr>More Complex Problem</vt:lpstr>
      <vt:lpstr>Feature Importance</vt:lpstr>
      <vt:lpstr>LIME Local Importance</vt:lpstr>
      <vt:lpstr>SHAP Local Importance</vt:lpstr>
      <vt:lpstr>SHAP Global Importance</vt:lpstr>
      <vt:lpstr>InterpretML Explainable Boosting Machine</vt:lpstr>
      <vt:lpstr>EBM Dashboard</vt:lpstr>
      <vt:lpstr>When to use what?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CAPM Efficient Frontier Curve for PowerPoint</dc:title>
  <dc:creator>Julian</dc:creator>
  <cp:lastModifiedBy>Ankarstad, Nicklas</cp:lastModifiedBy>
  <cp:revision>184</cp:revision>
  <dcterms:created xsi:type="dcterms:W3CDTF">2013-09-12T13:05:01Z</dcterms:created>
  <dcterms:modified xsi:type="dcterms:W3CDTF">2020-07-26T19:34:04Z</dcterms:modified>
</cp:coreProperties>
</file>

<file path=docProps/thumbnail.jpeg>
</file>